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2" r:id="rId3"/>
    <p:sldId id="261" r:id="rId4"/>
    <p:sldId id="259" r:id="rId5"/>
    <p:sldId id="260" r:id="rId6"/>
    <p:sldId id="263" r:id="rId7"/>
    <p:sldId id="266" r:id="rId8"/>
    <p:sldId id="264" r:id="rId9"/>
    <p:sldId id="265" r:id="rId10"/>
    <p:sldId id="267" r:id="rId11"/>
    <p:sldId id="268" r:id="rId12"/>
    <p:sldId id="279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  <a:srgbClr val="6699FF"/>
    <a:srgbClr val="000066"/>
    <a:srgbClr val="320A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628543-1C9C-4501-8BAE-7472835E1F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CC93F7C-1E7E-4BBA-8950-E8E50D3BFF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6E0C64F-909A-4159-9E28-00BE4D82B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7C0A0-8F5F-4127-9DD4-1D9C04CC5F5A}" type="datetimeFigureOut">
              <a:rPr lang="es-ES" smtClean="0"/>
              <a:t>09/11/2021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038F920-7D37-4068-B5F6-679F0B7A0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A8DC1F8-7B5F-409F-B353-F978FFEAB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E1BA5-89C6-475D-A00D-AD0FD5BBEF4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8255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5A71D8-F127-4ECD-976D-2810EF75F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0F14493-F62C-4183-BA1C-1530B6BF15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1D0DE13-4164-4174-88C9-25B1579F9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7C0A0-8F5F-4127-9DD4-1D9C04CC5F5A}" type="datetimeFigureOut">
              <a:rPr lang="es-ES" smtClean="0"/>
              <a:t>09/11/2021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E221EF0-2830-408A-9649-7499B2216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7EE744-D87A-49FB-8C8C-607E23BFF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E1BA5-89C6-475D-A00D-AD0FD5BBEF4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8993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5E56E3D-81F8-42CC-BB23-27DFD000A5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20203EF-3B04-41EC-8489-E3D53D1C95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049FC1B-6BA4-4D04-A9FE-9102210F2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7C0A0-8F5F-4127-9DD4-1D9C04CC5F5A}" type="datetimeFigureOut">
              <a:rPr lang="es-ES" smtClean="0"/>
              <a:t>09/11/2021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C582C55-613F-47F0-BC95-6FE608A48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4CDFCDE-6834-423E-9A74-F8E31D4B3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E1BA5-89C6-475D-A00D-AD0FD5BBEF4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6662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C94BF5-5B77-4651-BD83-DBCBE823E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06AFC49-CE99-4CB6-8AA8-4B105919E0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238FE87-0C3D-4CBF-8A1A-98C7F43B3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7C0A0-8F5F-4127-9DD4-1D9C04CC5F5A}" type="datetimeFigureOut">
              <a:rPr lang="es-ES" smtClean="0"/>
              <a:t>09/11/2021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B557680-48C8-4EA9-BC9D-75F0F3F1D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9FAF683-FCCE-47BA-8D0C-294B85996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E1BA5-89C6-475D-A00D-AD0FD5BBEF4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8814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D76A0D-1E4F-4E25-A6FA-2146A9BAA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7561237-D47C-4003-95DB-12E62A501D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3147E3B-3F60-4869-A2C3-754667F3C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7C0A0-8F5F-4127-9DD4-1D9C04CC5F5A}" type="datetimeFigureOut">
              <a:rPr lang="es-ES" smtClean="0"/>
              <a:t>09/11/2021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6219BBC-6160-4565-825E-B39035057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3FCA8DB-4294-44F3-9563-31CFD3355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E1BA5-89C6-475D-A00D-AD0FD5BBEF4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0878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FE196A-67D5-4DE4-BE9B-AAFD4251D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7F93732-F6D1-4C88-870B-792B8D6432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D4F3D89-3E40-4A6B-8854-BD5295BBFA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8098BF4-A657-4D07-ADA5-3C2F6F9B0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7C0A0-8F5F-4127-9DD4-1D9C04CC5F5A}" type="datetimeFigureOut">
              <a:rPr lang="es-ES" smtClean="0"/>
              <a:t>09/11/2021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BBC4F69-88B0-4A6B-87E9-BD12BD8F2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DFDA08A-AD78-4688-8B13-8EC33E6E1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E1BA5-89C6-475D-A00D-AD0FD5BBEF4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4364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7393CA-BB00-48D4-ABCC-7228A4AAB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78FD29E-5476-4839-B238-C6F3E6924C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4436F8E-B681-4AAE-A29E-8E2EB69D01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79C0551-4009-4816-8D57-725800FEDC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E180FCC-A74D-4A5A-82CF-AFDECE8459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7844D83-897A-419B-A65A-7A75FA9A4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7C0A0-8F5F-4127-9DD4-1D9C04CC5F5A}" type="datetimeFigureOut">
              <a:rPr lang="es-ES" smtClean="0"/>
              <a:t>09/11/2021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131B8E5-2577-4A96-8242-874012494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C3B814C-4ECC-472D-9DD9-3477A88C7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E1BA5-89C6-475D-A00D-AD0FD5BBEF4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6063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8BFB71-C466-44AF-B842-66FA93A4E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4129DFE-712B-4B10-B7C3-2B3AA3F99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7C0A0-8F5F-4127-9DD4-1D9C04CC5F5A}" type="datetimeFigureOut">
              <a:rPr lang="es-ES" smtClean="0"/>
              <a:t>09/11/2021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7071F0B-E189-4BCD-ABA0-B3F481F86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F80C5C9-5A68-45C8-A004-1A5AD16A6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E1BA5-89C6-475D-A00D-AD0FD5BBEF4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365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60CBB07-9AFD-44CA-A5DC-43AF28B25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7C0A0-8F5F-4127-9DD4-1D9C04CC5F5A}" type="datetimeFigureOut">
              <a:rPr lang="es-ES" smtClean="0"/>
              <a:t>09/11/2021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084395C-D0B5-4BAC-862E-E66FD15D3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C59C120-5941-4AD4-88CE-26364B91C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E1BA5-89C6-475D-A00D-AD0FD5BBEF4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12941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CD6BEA-8664-4351-B0C2-8BB18E233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9F7E96A-4E14-4FA4-AA0F-6B0B4B2CC0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8F25564-51E4-411E-B464-95B6F6F567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4EC7A90-99D5-40D3-B177-04AD1048D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7C0A0-8F5F-4127-9DD4-1D9C04CC5F5A}" type="datetimeFigureOut">
              <a:rPr lang="es-ES" smtClean="0"/>
              <a:t>09/11/2021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4737521-DC3A-4254-951D-60957D384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FD56CD3-3B9F-4AF2-AC24-A24A32665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E1BA5-89C6-475D-A00D-AD0FD5BBEF4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0132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3A2B48-BB4A-4A99-8FBD-0CE8FBE52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51DAAEE-E006-4784-9101-90990A2B2E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9C195E8-7054-4449-B179-99905E805E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4D0DE60-EA18-414E-92B0-8F9F05A2B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7C0A0-8F5F-4127-9DD4-1D9C04CC5F5A}" type="datetimeFigureOut">
              <a:rPr lang="es-ES" smtClean="0"/>
              <a:t>09/11/2021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96FE1A5-0916-4A76-93E7-5053E916B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CF01E4B-2B8F-41FB-A2C8-197124DCF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E1BA5-89C6-475D-A00D-AD0FD5BBEF4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7446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186BA93-3AAF-4729-A1CA-6E2C087C0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8D4A742-3407-4B09-AC41-76993EFE23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94EF267-4612-4B6C-B5DC-BC40EC5023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27C0A0-8F5F-4127-9DD4-1D9C04CC5F5A}" type="datetimeFigureOut">
              <a:rPr lang="es-ES" smtClean="0"/>
              <a:t>09/11/2021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C5CFD3C-827D-4F25-9B47-4CDA9864F1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E8BCDB6-AD2E-40A4-8A7B-0AAAF7FADF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5E1BA5-89C6-475D-A00D-AD0FD5BBEF4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5202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opi@usal.es" TargetMode="External"/><Relationship Id="rId2" Type="http://schemas.openxmlformats.org/officeDocument/2006/relationships/hyperlink" Target="mailto:mjgil@usal.es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FC1B417-3133-4B1E-AAF3-F229F4B36C20}"/>
              </a:ext>
            </a:extLst>
          </p:cNvPr>
          <p:cNvSpPr txBox="1"/>
          <p:nvPr/>
        </p:nvSpPr>
        <p:spPr>
          <a:xfrm>
            <a:off x="3133725" y="2695575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sz="2800" dirty="0">
              <a:solidFill>
                <a:srgbClr val="7030A0"/>
              </a:solidFill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BDE6AB7A-252F-403E-9F14-8A2B92B466FA}"/>
              </a:ext>
            </a:extLst>
          </p:cNvPr>
          <p:cNvSpPr txBox="1"/>
          <p:nvPr/>
        </p:nvSpPr>
        <p:spPr>
          <a:xfrm>
            <a:off x="1670670" y="1610745"/>
            <a:ext cx="9840957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dirty="0">
                <a:solidFill>
                  <a:srgbClr val="000066"/>
                </a:solidFill>
              </a:rPr>
              <a:t>El programa Marie </a:t>
            </a:r>
            <a:r>
              <a:rPr lang="es-ES" sz="3200" dirty="0" err="1">
                <a:solidFill>
                  <a:srgbClr val="000066"/>
                </a:solidFill>
              </a:rPr>
              <a:t>Sklodowska</a:t>
            </a:r>
            <a:r>
              <a:rPr lang="es-ES" sz="3200" dirty="0">
                <a:solidFill>
                  <a:srgbClr val="000066"/>
                </a:solidFill>
              </a:rPr>
              <a:t>-Curie </a:t>
            </a:r>
            <a:r>
              <a:rPr lang="es-ES" sz="3200" dirty="0" err="1">
                <a:solidFill>
                  <a:srgbClr val="000066"/>
                </a:solidFill>
              </a:rPr>
              <a:t>Actions</a:t>
            </a:r>
            <a:r>
              <a:rPr lang="es-ES" sz="3200" dirty="0">
                <a:solidFill>
                  <a:srgbClr val="000066"/>
                </a:solidFill>
              </a:rPr>
              <a:t> (MSCA). </a:t>
            </a:r>
          </a:p>
          <a:p>
            <a:r>
              <a:rPr lang="es-ES" sz="3200" dirty="0">
                <a:solidFill>
                  <a:srgbClr val="000066"/>
                </a:solidFill>
              </a:rPr>
              <a:t>La iniciativa EURAXESS de apoyo al investigador</a:t>
            </a:r>
          </a:p>
          <a:p>
            <a:endParaRPr lang="es-ES" sz="3200" dirty="0">
              <a:solidFill>
                <a:srgbClr val="000066"/>
              </a:solidFill>
            </a:endParaRPr>
          </a:p>
          <a:p>
            <a:pPr algn="ctr"/>
            <a:endParaRPr lang="pt-BR" sz="3200" dirty="0">
              <a:solidFill>
                <a:srgbClr val="C00000"/>
              </a:solidFill>
            </a:endParaRPr>
          </a:p>
          <a:p>
            <a:pPr algn="ctr"/>
            <a:r>
              <a:rPr lang="pt-BR" sz="3200" dirty="0">
                <a:solidFill>
                  <a:srgbClr val="C00000"/>
                </a:solidFill>
              </a:rPr>
              <a:t>Jornada RUMBO A EUROPA 202</a:t>
            </a:r>
            <a:r>
              <a:rPr lang="es-ES" sz="3200" dirty="0">
                <a:solidFill>
                  <a:srgbClr val="C00000"/>
                </a:solidFill>
              </a:rPr>
              <a:t>1</a:t>
            </a:r>
          </a:p>
          <a:p>
            <a:endParaRPr lang="es-ES" sz="3200" dirty="0">
              <a:solidFill>
                <a:srgbClr val="000066"/>
              </a:solidFill>
            </a:endParaRPr>
          </a:p>
          <a:p>
            <a:endParaRPr lang="es-ES" sz="3200" dirty="0">
              <a:solidFill>
                <a:srgbClr val="000066"/>
              </a:solidFill>
            </a:endParaRPr>
          </a:p>
          <a:p>
            <a:pPr algn="ctr"/>
            <a:r>
              <a:rPr lang="es-ES" sz="2400" dirty="0">
                <a:solidFill>
                  <a:srgbClr val="000066"/>
                </a:solidFill>
              </a:rPr>
              <a:t>María José Gil Ingelmo</a:t>
            </a:r>
          </a:p>
          <a:p>
            <a:pPr algn="ctr"/>
            <a:r>
              <a:rPr lang="es-ES" sz="2400" dirty="0">
                <a:solidFill>
                  <a:srgbClr val="000066"/>
                </a:solidFill>
              </a:rPr>
              <a:t>Oficina de Proyectos Internacionales</a:t>
            </a:r>
          </a:p>
          <a:p>
            <a:pPr algn="ctr"/>
            <a:r>
              <a:rPr lang="es-ES" sz="2400" dirty="0">
                <a:solidFill>
                  <a:srgbClr val="000066"/>
                </a:solidFill>
              </a:rPr>
              <a:t>Universidad de Salamanca</a:t>
            </a:r>
          </a:p>
          <a:p>
            <a:pPr algn="ctr"/>
            <a:r>
              <a:rPr lang="es-ES" sz="2400" dirty="0">
                <a:solidFill>
                  <a:srgbClr val="000066"/>
                </a:solidFill>
              </a:rPr>
              <a:t>11 de noviembre de 2021</a:t>
            </a:r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131932D7-2D75-47FA-9A11-E2C1CA58C279}"/>
              </a:ext>
            </a:extLst>
          </p:cNvPr>
          <p:cNvCxnSpPr/>
          <p:nvPr/>
        </p:nvCxnSpPr>
        <p:spPr>
          <a:xfrm>
            <a:off x="1552575" y="2809875"/>
            <a:ext cx="9448800" cy="0"/>
          </a:xfrm>
          <a:prstGeom prst="line">
            <a:avLst/>
          </a:prstGeom>
          <a:ln w="508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Imagen 12" descr="C:\Users\Usuario\Desktop\oficinaProyectoInternacionalesUSAL_logoColor.png">
            <a:extLst>
              <a:ext uri="{FF2B5EF4-FFF2-40B4-BE49-F238E27FC236}">
                <a16:creationId xmlns:a16="http://schemas.microsoft.com/office/drawing/2014/main" id="{CC1BBCFC-8ED0-4E06-AFD4-2F75FBC631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7493" y="277240"/>
            <a:ext cx="321945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34883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CC164597-83D1-4216-A11A-7DA7436F206D}"/>
              </a:ext>
            </a:extLst>
          </p:cNvPr>
          <p:cNvCxnSpPr>
            <a:cxnSpLocks/>
          </p:cNvCxnSpPr>
          <p:nvPr/>
        </p:nvCxnSpPr>
        <p:spPr>
          <a:xfrm>
            <a:off x="577215" y="1377315"/>
            <a:ext cx="11289665" cy="0"/>
          </a:xfrm>
          <a:prstGeom prst="line">
            <a:avLst/>
          </a:prstGeom>
          <a:ln w="508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>
            <a:extLst>
              <a:ext uri="{FF2B5EF4-FFF2-40B4-BE49-F238E27FC236}">
                <a16:creationId xmlns:a16="http://schemas.microsoft.com/office/drawing/2014/main" id="{31CFFF50-66A0-46CE-A79F-A93C0A7AD5BC}"/>
              </a:ext>
            </a:extLst>
          </p:cNvPr>
          <p:cNvSpPr txBox="1"/>
          <p:nvPr/>
        </p:nvSpPr>
        <p:spPr>
          <a:xfrm>
            <a:off x="602614" y="678677"/>
            <a:ext cx="12011025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AutoNum type="romanUcPeriod" startAt="3"/>
            </a:pPr>
            <a:r>
              <a:rPr lang="es-ES" sz="3200" dirty="0">
                <a:solidFill>
                  <a:srgbClr val="000066"/>
                </a:solidFill>
              </a:rPr>
              <a:t>¿Cuáles son las opciones tiene el personal de investigación?</a:t>
            </a:r>
          </a:p>
          <a:p>
            <a:pPr marL="571500" indent="-571500">
              <a:buAutoNum type="romanUcPeriod" startAt="3"/>
            </a:pPr>
            <a:endParaRPr lang="es-ES" sz="3200" dirty="0">
              <a:solidFill>
                <a:srgbClr val="000066"/>
              </a:solidFill>
            </a:endParaRPr>
          </a:p>
          <a:p>
            <a:r>
              <a:rPr lang="es-ES" sz="3200" dirty="0">
                <a:solidFill>
                  <a:srgbClr val="000066"/>
                </a:solidFill>
              </a:rPr>
              <a:t>Staff </a:t>
            </a:r>
            <a:r>
              <a:rPr lang="es-ES" sz="3200" dirty="0" err="1">
                <a:solidFill>
                  <a:srgbClr val="000066"/>
                </a:solidFill>
              </a:rPr>
              <a:t>Exchanges</a:t>
            </a:r>
            <a:endParaRPr lang="es-ES" sz="3200" dirty="0">
              <a:solidFill>
                <a:srgbClr val="000066"/>
              </a:solidFill>
            </a:endParaRPr>
          </a:p>
          <a:p>
            <a:endParaRPr lang="es-ES" sz="3200" dirty="0">
              <a:solidFill>
                <a:srgbClr val="000066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DAF6BFC-1B88-4CFC-8B94-6F4B93522F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534"/>
          <a:stretch/>
        </p:blipFill>
        <p:spPr>
          <a:xfrm>
            <a:off x="602613" y="2197105"/>
            <a:ext cx="11411587" cy="4660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018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CC164597-83D1-4216-A11A-7DA7436F206D}"/>
              </a:ext>
            </a:extLst>
          </p:cNvPr>
          <p:cNvCxnSpPr>
            <a:cxnSpLocks/>
          </p:cNvCxnSpPr>
          <p:nvPr/>
        </p:nvCxnSpPr>
        <p:spPr>
          <a:xfrm>
            <a:off x="577215" y="1377315"/>
            <a:ext cx="11289665" cy="0"/>
          </a:xfrm>
          <a:prstGeom prst="line">
            <a:avLst/>
          </a:prstGeom>
          <a:ln w="508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>
            <a:extLst>
              <a:ext uri="{FF2B5EF4-FFF2-40B4-BE49-F238E27FC236}">
                <a16:creationId xmlns:a16="http://schemas.microsoft.com/office/drawing/2014/main" id="{31CFFF50-66A0-46CE-A79F-A93C0A7AD5BC}"/>
              </a:ext>
            </a:extLst>
          </p:cNvPr>
          <p:cNvSpPr txBox="1"/>
          <p:nvPr/>
        </p:nvSpPr>
        <p:spPr>
          <a:xfrm>
            <a:off x="507364" y="678677"/>
            <a:ext cx="11484611" cy="81868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AutoNum type="romanUcPeriod" startAt="3"/>
            </a:pPr>
            <a:r>
              <a:rPr lang="es-ES" sz="3200" dirty="0">
                <a:solidFill>
                  <a:srgbClr val="000066"/>
                </a:solidFill>
              </a:rPr>
              <a:t>¿Cuáles son las opciones tiene el personal de investigación?</a:t>
            </a:r>
          </a:p>
          <a:p>
            <a:pPr marL="571500" indent="-571500">
              <a:buAutoNum type="romanUcPeriod" startAt="3"/>
            </a:pPr>
            <a:endParaRPr lang="es-ES" sz="3200" dirty="0">
              <a:solidFill>
                <a:srgbClr val="000066"/>
              </a:solidFill>
            </a:endParaRPr>
          </a:p>
          <a:p>
            <a:r>
              <a:rPr lang="es-ES" sz="3200" dirty="0">
                <a:solidFill>
                  <a:srgbClr val="000066"/>
                </a:solidFill>
              </a:rPr>
              <a:t>COFUND: Proyecto USAL4EXCELLENCE conseguido por la Universidad De Salamanca.</a:t>
            </a:r>
          </a:p>
          <a:p>
            <a:endParaRPr lang="es-ES" sz="3200" dirty="0">
              <a:solidFill>
                <a:srgbClr val="3366FF"/>
              </a:solidFill>
            </a:endParaRP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s-ES" sz="2200" b="1" dirty="0">
                <a:solidFill>
                  <a:srgbClr val="0066FF"/>
                </a:solidFill>
              </a:rPr>
              <a:t>¿Qué es? </a:t>
            </a:r>
            <a:r>
              <a:rPr lang="es-ES" sz="2200" dirty="0">
                <a:solidFill>
                  <a:srgbClr val="0066FF"/>
                </a:solidFill>
              </a:rPr>
              <a:t>Proyecto con el que se van a contratar a 40 investigadores postdoctorales.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s-ES" sz="2200" b="1" dirty="0">
                <a:solidFill>
                  <a:srgbClr val="0066FF"/>
                </a:solidFill>
              </a:rPr>
              <a:t>¿Cuándo? </a:t>
            </a:r>
            <a:r>
              <a:rPr lang="es-ES" sz="2200" dirty="0">
                <a:solidFill>
                  <a:srgbClr val="0066FF"/>
                </a:solidFill>
              </a:rPr>
              <a:t>La primera convocatoria se publicará el 15 de noviembre de 2021.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s-ES" sz="2200" b="1" dirty="0">
                <a:solidFill>
                  <a:srgbClr val="0066FF"/>
                </a:solidFill>
              </a:rPr>
              <a:t>¿Quiénes pueden solicitarlo? </a:t>
            </a:r>
            <a:r>
              <a:rPr lang="es-ES" sz="2200" dirty="0">
                <a:solidFill>
                  <a:srgbClr val="0066FF"/>
                </a:solidFill>
              </a:rPr>
              <a:t>Los candidatos podrán tener cualquier nacionalidad pero deberán cumplir la regla de movilidad del programa MSCA. Deberán ser doctores o tener cuatro años de experiencia investigadora a tiempo completo, después de obtener el título que le daría acceso al doctorado.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s-ES" sz="2200" b="1" dirty="0">
                <a:solidFill>
                  <a:srgbClr val="0066FF"/>
                </a:solidFill>
              </a:rPr>
              <a:t>¿Cómo son los proyectos? </a:t>
            </a:r>
            <a:r>
              <a:rPr lang="es-ES" sz="2200" dirty="0">
                <a:solidFill>
                  <a:srgbClr val="0066FF"/>
                </a:solidFill>
              </a:rPr>
              <a:t>De cualquier área temática. Deberán estar supervisados por un investigador de la USAL.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s-ES" sz="2200" dirty="0">
                <a:solidFill>
                  <a:srgbClr val="0066FF"/>
                </a:solidFill>
              </a:rPr>
              <a:t>Más información en la web: </a:t>
            </a:r>
            <a:r>
              <a:rPr lang="es-ES" sz="2200" b="1" dirty="0">
                <a:solidFill>
                  <a:srgbClr val="C00000"/>
                </a:solidFill>
              </a:rPr>
              <a:t>https://usal4excellence.usal.es/</a:t>
            </a:r>
            <a:endParaRPr lang="es-ES" sz="2200" dirty="0">
              <a:solidFill>
                <a:srgbClr val="C00000"/>
              </a:solidFill>
            </a:endParaRPr>
          </a:p>
          <a:p>
            <a:pPr marL="514350" indent="-514350">
              <a:buFont typeface="Arial" panose="020B0604020202020204" pitchFamily="34" charset="0"/>
              <a:buChar char="•"/>
            </a:pPr>
            <a:endParaRPr lang="es-ES" sz="2400" dirty="0">
              <a:solidFill>
                <a:srgbClr val="3399FF"/>
              </a:solidFill>
            </a:endParaRPr>
          </a:p>
          <a:p>
            <a:endParaRPr lang="es-ES" sz="2400" dirty="0">
              <a:solidFill>
                <a:srgbClr val="3399FF"/>
              </a:solidFill>
            </a:endParaRPr>
          </a:p>
          <a:p>
            <a:pPr marL="514350" indent="-514350">
              <a:buFont typeface="Arial" panose="020B0604020202020204" pitchFamily="34" charset="0"/>
              <a:buChar char="•"/>
            </a:pPr>
            <a:endParaRPr lang="es-ES" sz="2400" dirty="0">
              <a:solidFill>
                <a:srgbClr val="000066"/>
              </a:solidFill>
            </a:endParaRPr>
          </a:p>
          <a:p>
            <a:endParaRPr lang="es-ES" sz="3200" dirty="0">
              <a:solidFill>
                <a:srgbClr val="000066"/>
              </a:solidFill>
            </a:endParaRPr>
          </a:p>
          <a:p>
            <a:endParaRPr lang="es-ES" sz="3200" dirty="0">
              <a:solidFill>
                <a:srgbClr val="000066"/>
              </a:solidFill>
            </a:endParaRPr>
          </a:p>
          <a:p>
            <a:endParaRPr lang="es-ES" sz="320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0214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CC164597-83D1-4216-A11A-7DA7436F206D}"/>
              </a:ext>
            </a:extLst>
          </p:cNvPr>
          <p:cNvCxnSpPr>
            <a:cxnSpLocks/>
          </p:cNvCxnSpPr>
          <p:nvPr/>
        </p:nvCxnSpPr>
        <p:spPr>
          <a:xfrm>
            <a:off x="577215" y="1377315"/>
            <a:ext cx="11289665" cy="0"/>
          </a:xfrm>
          <a:prstGeom prst="line">
            <a:avLst/>
          </a:prstGeom>
          <a:ln w="508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>
            <a:extLst>
              <a:ext uri="{FF2B5EF4-FFF2-40B4-BE49-F238E27FC236}">
                <a16:creationId xmlns:a16="http://schemas.microsoft.com/office/drawing/2014/main" id="{31CFFF50-66A0-46CE-A79F-A93C0A7AD5BC}"/>
              </a:ext>
            </a:extLst>
          </p:cNvPr>
          <p:cNvSpPr txBox="1"/>
          <p:nvPr/>
        </p:nvSpPr>
        <p:spPr>
          <a:xfrm>
            <a:off x="507364" y="678677"/>
            <a:ext cx="11484611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AutoNum type="romanUcPeriod" startAt="3"/>
            </a:pPr>
            <a:r>
              <a:rPr lang="es-ES" sz="3200" dirty="0">
                <a:solidFill>
                  <a:srgbClr val="000066"/>
                </a:solidFill>
              </a:rPr>
              <a:t>¿Cuáles son las opciones tiene el personal de investigación?</a:t>
            </a:r>
          </a:p>
          <a:p>
            <a:endParaRPr lang="es-ES" sz="3200" dirty="0">
              <a:solidFill>
                <a:srgbClr val="000066"/>
              </a:solidFill>
            </a:endParaRPr>
          </a:p>
          <a:p>
            <a:r>
              <a:rPr lang="es-ES" sz="3200" dirty="0">
                <a:solidFill>
                  <a:srgbClr val="000066"/>
                </a:solidFill>
              </a:rPr>
              <a:t>Aspectos generales de financiación</a:t>
            </a:r>
          </a:p>
          <a:p>
            <a:endParaRPr lang="es-ES" sz="2400" dirty="0">
              <a:solidFill>
                <a:srgbClr val="3399FF"/>
              </a:solidFill>
            </a:endParaRPr>
          </a:p>
          <a:p>
            <a:endParaRPr lang="es-ES" sz="2400" dirty="0">
              <a:solidFill>
                <a:srgbClr val="3399FF"/>
              </a:solidFill>
            </a:endParaRPr>
          </a:p>
          <a:p>
            <a:pPr marL="514350" indent="-514350">
              <a:buFont typeface="Arial" panose="020B0604020202020204" pitchFamily="34" charset="0"/>
              <a:buChar char="•"/>
            </a:pPr>
            <a:endParaRPr lang="es-ES" sz="2400" dirty="0">
              <a:solidFill>
                <a:srgbClr val="000066"/>
              </a:solidFill>
            </a:endParaRPr>
          </a:p>
          <a:p>
            <a:endParaRPr lang="es-ES" sz="3200" dirty="0">
              <a:solidFill>
                <a:srgbClr val="000066"/>
              </a:solidFill>
            </a:endParaRPr>
          </a:p>
          <a:p>
            <a:endParaRPr lang="es-ES" sz="3200" dirty="0">
              <a:solidFill>
                <a:srgbClr val="000066"/>
              </a:solidFill>
            </a:endParaRPr>
          </a:p>
          <a:p>
            <a:endParaRPr lang="es-ES" sz="3200" dirty="0">
              <a:solidFill>
                <a:srgbClr val="000066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E2FFFBA-B312-4118-A31E-7394015FBD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333626"/>
            <a:ext cx="12096750" cy="442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1246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CC164597-83D1-4216-A11A-7DA7436F206D}"/>
              </a:ext>
            </a:extLst>
          </p:cNvPr>
          <p:cNvCxnSpPr>
            <a:cxnSpLocks/>
          </p:cNvCxnSpPr>
          <p:nvPr/>
        </p:nvCxnSpPr>
        <p:spPr>
          <a:xfrm>
            <a:off x="577215" y="1377315"/>
            <a:ext cx="11289665" cy="0"/>
          </a:xfrm>
          <a:prstGeom prst="line">
            <a:avLst/>
          </a:prstGeom>
          <a:ln w="508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>
            <a:extLst>
              <a:ext uri="{FF2B5EF4-FFF2-40B4-BE49-F238E27FC236}">
                <a16:creationId xmlns:a16="http://schemas.microsoft.com/office/drawing/2014/main" id="{31CFFF50-66A0-46CE-A79F-A93C0A7AD5BC}"/>
              </a:ext>
            </a:extLst>
          </p:cNvPr>
          <p:cNvSpPr txBox="1"/>
          <p:nvPr/>
        </p:nvSpPr>
        <p:spPr>
          <a:xfrm>
            <a:off x="507364" y="678677"/>
            <a:ext cx="11484611" cy="3908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dirty="0">
                <a:solidFill>
                  <a:srgbClr val="000066"/>
                </a:solidFill>
              </a:rPr>
              <a:t>IV. Iniciativa </a:t>
            </a:r>
            <a:r>
              <a:rPr lang="es-ES" sz="3200" dirty="0" err="1">
                <a:solidFill>
                  <a:srgbClr val="000066"/>
                </a:solidFill>
              </a:rPr>
              <a:t>Euraxess</a:t>
            </a:r>
            <a:r>
              <a:rPr lang="es-ES" sz="3200" dirty="0">
                <a:solidFill>
                  <a:srgbClr val="000066"/>
                </a:solidFill>
              </a:rPr>
              <a:t> de apoyo a los investigadores</a:t>
            </a:r>
          </a:p>
          <a:p>
            <a:endParaRPr lang="es-ES" sz="3200" b="1" dirty="0"/>
          </a:p>
          <a:p>
            <a:r>
              <a:rPr lang="es-ES" sz="3200" b="1" dirty="0"/>
              <a:t>https://euraxess.ec.europa.eu/</a:t>
            </a:r>
            <a:endParaRPr lang="es-ES" sz="3200" dirty="0">
              <a:solidFill>
                <a:srgbClr val="3399FF"/>
              </a:solidFill>
            </a:endParaRPr>
          </a:p>
          <a:p>
            <a:endParaRPr lang="es-ES" sz="3200" dirty="0">
              <a:solidFill>
                <a:srgbClr val="3399FF"/>
              </a:solidFill>
            </a:endParaRPr>
          </a:p>
          <a:p>
            <a:pPr marL="514350" indent="-514350">
              <a:buFont typeface="Arial" panose="020B0604020202020204" pitchFamily="34" charset="0"/>
              <a:buChar char="•"/>
            </a:pPr>
            <a:endParaRPr lang="es-ES" sz="2400" dirty="0">
              <a:solidFill>
                <a:srgbClr val="000066"/>
              </a:solidFill>
            </a:endParaRPr>
          </a:p>
          <a:p>
            <a:endParaRPr lang="es-ES" sz="3200" dirty="0">
              <a:solidFill>
                <a:srgbClr val="000066"/>
              </a:solidFill>
            </a:endParaRPr>
          </a:p>
          <a:p>
            <a:endParaRPr lang="es-ES" sz="3200" dirty="0">
              <a:solidFill>
                <a:srgbClr val="000066"/>
              </a:solidFill>
            </a:endParaRPr>
          </a:p>
          <a:p>
            <a:endParaRPr lang="es-ES" sz="3200" dirty="0">
              <a:solidFill>
                <a:srgbClr val="000066"/>
              </a:solidFill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84A25578-3E85-42F3-A0B2-4B8C3D46E9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02" b="5110"/>
          <a:stretch/>
        </p:blipFill>
        <p:spPr bwMode="auto">
          <a:xfrm>
            <a:off x="133350" y="2190750"/>
            <a:ext cx="12058650" cy="4667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60394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CC164597-83D1-4216-A11A-7DA7436F206D}"/>
              </a:ext>
            </a:extLst>
          </p:cNvPr>
          <p:cNvCxnSpPr>
            <a:cxnSpLocks/>
          </p:cNvCxnSpPr>
          <p:nvPr/>
        </p:nvCxnSpPr>
        <p:spPr>
          <a:xfrm>
            <a:off x="577215" y="1377315"/>
            <a:ext cx="11289665" cy="0"/>
          </a:xfrm>
          <a:prstGeom prst="line">
            <a:avLst/>
          </a:prstGeom>
          <a:ln w="508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>
            <a:extLst>
              <a:ext uri="{FF2B5EF4-FFF2-40B4-BE49-F238E27FC236}">
                <a16:creationId xmlns:a16="http://schemas.microsoft.com/office/drawing/2014/main" id="{31CFFF50-66A0-46CE-A79F-A93C0A7AD5BC}"/>
              </a:ext>
            </a:extLst>
          </p:cNvPr>
          <p:cNvSpPr txBox="1"/>
          <p:nvPr/>
        </p:nvSpPr>
        <p:spPr>
          <a:xfrm>
            <a:off x="507364" y="678677"/>
            <a:ext cx="11484611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dirty="0">
                <a:solidFill>
                  <a:srgbClr val="000066"/>
                </a:solidFill>
              </a:rPr>
              <a:t>IV. Iniciativa </a:t>
            </a:r>
            <a:r>
              <a:rPr lang="es-ES" sz="3200" dirty="0" err="1">
                <a:solidFill>
                  <a:srgbClr val="000066"/>
                </a:solidFill>
              </a:rPr>
              <a:t>Euraxess</a:t>
            </a:r>
            <a:r>
              <a:rPr lang="es-ES" sz="3200" dirty="0">
                <a:solidFill>
                  <a:srgbClr val="000066"/>
                </a:solidFill>
              </a:rPr>
              <a:t> de apoyo a los investigadores</a:t>
            </a:r>
          </a:p>
          <a:p>
            <a:endParaRPr lang="es-ES" sz="3200" dirty="0">
              <a:solidFill>
                <a:srgbClr val="3399FF"/>
              </a:solidFill>
            </a:endParaRPr>
          </a:p>
          <a:p>
            <a:pPr marL="514350" indent="-514350">
              <a:buFont typeface="Arial" panose="020B0604020202020204" pitchFamily="34" charset="0"/>
              <a:buChar char="•"/>
            </a:pPr>
            <a:endParaRPr lang="es-ES" sz="2400" dirty="0">
              <a:solidFill>
                <a:srgbClr val="000066"/>
              </a:solidFill>
            </a:endParaRPr>
          </a:p>
          <a:p>
            <a:endParaRPr lang="es-ES" sz="3200" dirty="0">
              <a:solidFill>
                <a:srgbClr val="000066"/>
              </a:solidFill>
            </a:endParaRPr>
          </a:p>
          <a:p>
            <a:endParaRPr lang="es-ES" sz="3200" dirty="0">
              <a:solidFill>
                <a:srgbClr val="000066"/>
              </a:solidFill>
            </a:endParaRPr>
          </a:p>
          <a:p>
            <a:endParaRPr lang="es-ES" sz="3200" dirty="0">
              <a:solidFill>
                <a:srgbClr val="000066"/>
              </a:solidFill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EC7E1A78-5CAF-478B-95F7-E245602DBD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93" b="5841"/>
          <a:stretch/>
        </p:blipFill>
        <p:spPr bwMode="auto">
          <a:xfrm>
            <a:off x="0" y="1492880"/>
            <a:ext cx="12192000" cy="5365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13709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CC164597-83D1-4216-A11A-7DA7436F206D}"/>
              </a:ext>
            </a:extLst>
          </p:cNvPr>
          <p:cNvCxnSpPr>
            <a:cxnSpLocks/>
          </p:cNvCxnSpPr>
          <p:nvPr/>
        </p:nvCxnSpPr>
        <p:spPr>
          <a:xfrm>
            <a:off x="577215" y="1377315"/>
            <a:ext cx="11289665" cy="0"/>
          </a:xfrm>
          <a:prstGeom prst="line">
            <a:avLst/>
          </a:prstGeom>
          <a:ln w="508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>
            <a:extLst>
              <a:ext uri="{FF2B5EF4-FFF2-40B4-BE49-F238E27FC236}">
                <a16:creationId xmlns:a16="http://schemas.microsoft.com/office/drawing/2014/main" id="{31CFFF50-66A0-46CE-A79F-A93C0A7AD5BC}"/>
              </a:ext>
            </a:extLst>
          </p:cNvPr>
          <p:cNvSpPr txBox="1"/>
          <p:nvPr/>
        </p:nvSpPr>
        <p:spPr>
          <a:xfrm>
            <a:off x="507364" y="678677"/>
            <a:ext cx="11484611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dirty="0">
                <a:solidFill>
                  <a:srgbClr val="000066"/>
                </a:solidFill>
              </a:rPr>
              <a:t>IV. Iniciativa </a:t>
            </a:r>
            <a:r>
              <a:rPr lang="es-ES" sz="3200" dirty="0" err="1">
                <a:solidFill>
                  <a:srgbClr val="000066"/>
                </a:solidFill>
              </a:rPr>
              <a:t>Euraxess</a:t>
            </a:r>
            <a:r>
              <a:rPr lang="es-ES" sz="3200" dirty="0">
                <a:solidFill>
                  <a:srgbClr val="000066"/>
                </a:solidFill>
              </a:rPr>
              <a:t> de apoyo a los investigadores</a:t>
            </a:r>
          </a:p>
          <a:p>
            <a:endParaRPr lang="es-ES" sz="3200" dirty="0">
              <a:solidFill>
                <a:srgbClr val="3399FF"/>
              </a:solidFill>
            </a:endParaRPr>
          </a:p>
          <a:p>
            <a:pPr marL="514350" indent="-514350">
              <a:buFont typeface="Arial" panose="020B0604020202020204" pitchFamily="34" charset="0"/>
              <a:buChar char="•"/>
            </a:pPr>
            <a:endParaRPr lang="es-ES" sz="2400" dirty="0">
              <a:solidFill>
                <a:srgbClr val="000066"/>
              </a:solidFill>
            </a:endParaRPr>
          </a:p>
          <a:p>
            <a:endParaRPr lang="es-ES" sz="3200" dirty="0">
              <a:solidFill>
                <a:srgbClr val="000066"/>
              </a:solidFill>
            </a:endParaRPr>
          </a:p>
          <a:p>
            <a:endParaRPr lang="es-ES" sz="3200" dirty="0">
              <a:solidFill>
                <a:srgbClr val="000066"/>
              </a:solidFill>
            </a:endParaRPr>
          </a:p>
          <a:p>
            <a:endParaRPr lang="es-ES" sz="3200" dirty="0">
              <a:solidFill>
                <a:srgbClr val="000066"/>
              </a:solidFill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97073569-7DE4-4912-B571-163F559DB1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55" r="1500" b="6225"/>
          <a:stretch/>
        </p:blipFill>
        <p:spPr bwMode="auto">
          <a:xfrm>
            <a:off x="85725" y="1668810"/>
            <a:ext cx="12106275" cy="5189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77420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CC164597-83D1-4216-A11A-7DA7436F206D}"/>
              </a:ext>
            </a:extLst>
          </p:cNvPr>
          <p:cNvCxnSpPr>
            <a:cxnSpLocks/>
          </p:cNvCxnSpPr>
          <p:nvPr/>
        </p:nvCxnSpPr>
        <p:spPr>
          <a:xfrm>
            <a:off x="577215" y="1377315"/>
            <a:ext cx="11289665" cy="0"/>
          </a:xfrm>
          <a:prstGeom prst="line">
            <a:avLst/>
          </a:prstGeom>
          <a:ln w="508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>
            <a:extLst>
              <a:ext uri="{FF2B5EF4-FFF2-40B4-BE49-F238E27FC236}">
                <a16:creationId xmlns:a16="http://schemas.microsoft.com/office/drawing/2014/main" id="{31CFFF50-66A0-46CE-A79F-A93C0A7AD5BC}"/>
              </a:ext>
            </a:extLst>
          </p:cNvPr>
          <p:cNvSpPr txBox="1"/>
          <p:nvPr/>
        </p:nvSpPr>
        <p:spPr>
          <a:xfrm>
            <a:off x="507364" y="678677"/>
            <a:ext cx="11484611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dirty="0">
                <a:solidFill>
                  <a:srgbClr val="000066"/>
                </a:solidFill>
              </a:rPr>
              <a:t>IV. Iniciativa </a:t>
            </a:r>
            <a:r>
              <a:rPr lang="es-ES" sz="3200" dirty="0" err="1">
                <a:solidFill>
                  <a:srgbClr val="000066"/>
                </a:solidFill>
              </a:rPr>
              <a:t>Euraxess</a:t>
            </a:r>
            <a:r>
              <a:rPr lang="es-ES" sz="3200" dirty="0">
                <a:solidFill>
                  <a:srgbClr val="000066"/>
                </a:solidFill>
              </a:rPr>
              <a:t> de apoyo a los investigadores</a:t>
            </a:r>
          </a:p>
          <a:p>
            <a:endParaRPr lang="es-ES" sz="3200" dirty="0">
              <a:solidFill>
                <a:srgbClr val="3399FF"/>
              </a:solidFill>
            </a:endParaRPr>
          </a:p>
          <a:p>
            <a:pPr marL="514350" indent="-514350">
              <a:buFont typeface="Arial" panose="020B0604020202020204" pitchFamily="34" charset="0"/>
              <a:buChar char="•"/>
            </a:pPr>
            <a:endParaRPr lang="es-ES" sz="2400" dirty="0">
              <a:solidFill>
                <a:srgbClr val="000066"/>
              </a:solidFill>
            </a:endParaRPr>
          </a:p>
          <a:p>
            <a:endParaRPr lang="es-ES" sz="3200" dirty="0">
              <a:solidFill>
                <a:srgbClr val="000066"/>
              </a:solidFill>
            </a:endParaRPr>
          </a:p>
          <a:p>
            <a:endParaRPr lang="es-ES" sz="3200" dirty="0">
              <a:solidFill>
                <a:srgbClr val="000066"/>
              </a:solidFill>
            </a:endParaRPr>
          </a:p>
          <a:p>
            <a:endParaRPr lang="es-ES" sz="3200" dirty="0">
              <a:solidFill>
                <a:srgbClr val="000066"/>
              </a:solidFill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C0B0038D-278A-4F67-9A5A-348D4DF55E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39" b="4583"/>
          <a:stretch/>
        </p:blipFill>
        <p:spPr bwMode="auto">
          <a:xfrm>
            <a:off x="0" y="1511300"/>
            <a:ext cx="12192000" cy="5346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82982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CC164597-83D1-4216-A11A-7DA7436F206D}"/>
              </a:ext>
            </a:extLst>
          </p:cNvPr>
          <p:cNvCxnSpPr>
            <a:cxnSpLocks/>
          </p:cNvCxnSpPr>
          <p:nvPr/>
        </p:nvCxnSpPr>
        <p:spPr>
          <a:xfrm>
            <a:off x="577215" y="1377315"/>
            <a:ext cx="11289665" cy="0"/>
          </a:xfrm>
          <a:prstGeom prst="line">
            <a:avLst/>
          </a:prstGeom>
          <a:ln w="508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>
            <a:extLst>
              <a:ext uri="{FF2B5EF4-FFF2-40B4-BE49-F238E27FC236}">
                <a16:creationId xmlns:a16="http://schemas.microsoft.com/office/drawing/2014/main" id="{31CFFF50-66A0-46CE-A79F-A93C0A7AD5BC}"/>
              </a:ext>
            </a:extLst>
          </p:cNvPr>
          <p:cNvSpPr txBox="1"/>
          <p:nvPr/>
        </p:nvSpPr>
        <p:spPr>
          <a:xfrm>
            <a:off x="507364" y="678677"/>
            <a:ext cx="11484611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dirty="0">
                <a:solidFill>
                  <a:srgbClr val="000066"/>
                </a:solidFill>
              </a:rPr>
              <a:t>IV. Iniciativa </a:t>
            </a:r>
            <a:r>
              <a:rPr lang="es-ES" sz="3200" dirty="0" err="1">
                <a:solidFill>
                  <a:srgbClr val="000066"/>
                </a:solidFill>
              </a:rPr>
              <a:t>Euraxess</a:t>
            </a:r>
            <a:r>
              <a:rPr lang="es-ES" sz="3200" dirty="0">
                <a:solidFill>
                  <a:srgbClr val="000066"/>
                </a:solidFill>
              </a:rPr>
              <a:t> de apoyo a los investigadores</a:t>
            </a:r>
          </a:p>
          <a:p>
            <a:endParaRPr lang="es-ES" sz="3200" dirty="0">
              <a:solidFill>
                <a:srgbClr val="3399FF"/>
              </a:solidFill>
            </a:endParaRPr>
          </a:p>
          <a:p>
            <a:pPr marL="514350" indent="-514350">
              <a:buFont typeface="Arial" panose="020B0604020202020204" pitchFamily="34" charset="0"/>
              <a:buChar char="•"/>
            </a:pPr>
            <a:endParaRPr lang="es-ES" sz="2400" dirty="0">
              <a:solidFill>
                <a:srgbClr val="000066"/>
              </a:solidFill>
            </a:endParaRPr>
          </a:p>
          <a:p>
            <a:endParaRPr lang="es-ES" sz="3200" dirty="0">
              <a:solidFill>
                <a:srgbClr val="000066"/>
              </a:solidFill>
            </a:endParaRPr>
          </a:p>
          <a:p>
            <a:endParaRPr lang="es-ES" sz="3200" dirty="0">
              <a:solidFill>
                <a:srgbClr val="000066"/>
              </a:solidFill>
            </a:endParaRPr>
          </a:p>
          <a:p>
            <a:endParaRPr lang="es-ES" sz="3200" dirty="0">
              <a:solidFill>
                <a:srgbClr val="000066"/>
              </a:solidFill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1DF7F770-D973-44BF-A739-CE72348CB1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39" b="8125"/>
          <a:stretch/>
        </p:blipFill>
        <p:spPr bwMode="auto">
          <a:xfrm>
            <a:off x="0" y="1738660"/>
            <a:ext cx="12192000" cy="5589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04662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CC164597-83D1-4216-A11A-7DA7436F206D}"/>
              </a:ext>
            </a:extLst>
          </p:cNvPr>
          <p:cNvCxnSpPr>
            <a:cxnSpLocks/>
          </p:cNvCxnSpPr>
          <p:nvPr/>
        </p:nvCxnSpPr>
        <p:spPr>
          <a:xfrm>
            <a:off x="577215" y="1377315"/>
            <a:ext cx="11289665" cy="0"/>
          </a:xfrm>
          <a:prstGeom prst="line">
            <a:avLst/>
          </a:prstGeom>
          <a:ln w="508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>
            <a:extLst>
              <a:ext uri="{FF2B5EF4-FFF2-40B4-BE49-F238E27FC236}">
                <a16:creationId xmlns:a16="http://schemas.microsoft.com/office/drawing/2014/main" id="{31CFFF50-66A0-46CE-A79F-A93C0A7AD5BC}"/>
              </a:ext>
            </a:extLst>
          </p:cNvPr>
          <p:cNvSpPr txBox="1"/>
          <p:nvPr/>
        </p:nvSpPr>
        <p:spPr>
          <a:xfrm>
            <a:off x="507364" y="678677"/>
            <a:ext cx="11484611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dirty="0">
                <a:solidFill>
                  <a:srgbClr val="000066"/>
                </a:solidFill>
              </a:rPr>
              <a:t>IV. Iniciativa </a:t>
            </a:r>
            <a:r>
              <a:rPr lang="es-ES" sz="3200" dirty="0" err="1">
                <a:solidFill>
                  <a:srgbClr val="000066"/>
                </a:solidFill>
              </a:rPr>
              <a:t>Euraxess</a:t>
            </a:r>
            <a:r>
              <a:rPr lang="es-ES" sz="3200" dirty="0">
                <a:solidFill>
                  <a:srgbClr val="000066"/>
                </a:solidFill>
              </a:rPr>
              <a:t> de apoyo a los investigadores</a:t>
            </a:r>
          </a:p>
          <a:p>
            <a:endParaRPr lang="es-ES" sz="3200" dirty="0">
              <a:solidFill>
                <a:srgbClr val="3399FF"/>
              </a:solidFill>
            </a:endParaRPr>
          </a:p>
          <a:p>
            <a:pPr marL="514350" indent="-514350">
              <a:buFont typeface="Arial" panose="020B0604020202020204" pitchFamily="34" charset="0"/>
              <a:buChar char="•"/>
            </a:pPr>
            <a:endParaRPr lang="es-ES" sz="2400" dirty="0">
              <a:solidFill>
                <a:srgbClr val="000066"/>
              </a:solidFill>
            </a:endParaRPr>
          </a:p>
          <a:p>
            <a:endParaRPr lang="es-ES" sz="3200" dirty="0">
              <a:solidFill>
                <a:srgbClr val="000066"/>
              </a:solidFill>
            </a:endParaRPr>
          </a:p>
          <a:p>
            <a:endParaRPr lang="es-ES" sz="3200" dirty="0">
              <a:solidFill>
                <a:srgbClr val="000066"/>
              </a:solidFill>
            </a:endParaRPr>
          </a:p>
          <a:p>
            <a:endParaRPr lang="es-ES" sz="3200" dirty="0">
              <a:solidFill>
                <a:srgbClr val="000066"/>
              </a:solidFill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95A1B93D-36D2-42B6-AE01-8740F7A061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39" b="6250"/>
          <a:stretch/>
        </p:blipFill>
        <p:spPr bwMode="auto">
          <a:xfrm>
            <a:off x="0" y="1562101"/>
            <a:ext cx="12192000" cy="5295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7978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CC164597-83D1-4216-A11A-7DA7436F206D}"/>
              </a:ext>
            </a:extLst>
          </p:cNvPr>
          <p:cNvCxnSpPr>
            <a:cxnSpLocks/>
          </p:cNvCxnSpPr>
          <p:nvPr/>
        </p:nvCxnSpPr>
        <p:spPr>
          <a:xfrm>
            <a:off x="577215" y="1377315"/>
            <a:ext cx="11289665" cy="0"/>
          </a:xfrm>
          <a:prstGeom prst="line">
            <a:avLst/>
          </a:prstGeom>
          <a:ln w="508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>
            <a:extLst>
              <a:ext uri="{FF2B5EF4-FFF2-40B4-BE49-F238E27FC236}">
                <a16:creationId xmlns:a16="http://schemas.microsoft.com/office/drawing/2014/main" id="{31CFFF50-66A0-46CE-A79F-A93C0A7AD5BC}"/>
              </a:ext>
            </a:extLst>
          </p:cNvPr>
          <p:cNvSpPr txBox="1"/>
          <p:nvPr/>
        </p:nvSpPr>
        <p:spPr>
          <a:xfrm>
            <a:off x="507364" y="678677"/>
            <a:ext cx="11484611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dirty="0">
                <a:solidFill>
                  <a:srgbClr val="000066"/>
                </a:solidFill>
              </a:rPr>
              <a:t>IV. Iniciativa </a:t>
            </a:r>
            <a:r>
              <a:rPr lang="es-ES" sz="3200" dirty="0" err="1">
                <a:solidFill>
                  <a:srgbClr val="000066"/>
                </a:solidFill>
              </a:rPr>
              <a:t>Euraxess</a:t>
            </a:r>
            <a:r>
              <a:rPr lang="es-ES" sz="3200" dirty="0">
                <a:solidFill>
                  <a:srgbClr val="000066"/>
                </a:solidFill>
              </a:rPr>
              <a:t> de apoyo a los investigadores</a:t>
            </a:r>
          </a:p>
          <a:p>
            <a:endParaRPr lang="es-ES" sz="3200" dirty="0">
              <a:solidFill>
                <a:srgbClr val="3399FF"/>
              </a:solidFill>
            </a:endParaRPr>
          </a:p>
          <a:p>
            <a:pPr marL="514350" indent="-514350">
              <a:buFont typeface="Arial" panose="020B0604020202020204" pitchFamily="34" charset="0"/>
              <a:buChar char="•"/>
            </a:pPr>
            <a:endParaRPr lang="es-ES" sz="2400" dirty="0">
              <a:solidFill>
                <a:srgbClr val="000066"/>
              </a:solidFill>
            </a:endParaRPr>
          </a:p>
          <a:p>
            <a:endParaRPr lang="es-ES" sz="3200" dirty="0">
              <a:solidFill>
                <a:srgbClr val="000066"/>
              </a:solidFill>
            </a:endParaRPr>
          </a:p>
          <a:p>
            <a:endParaRPr lang="es-ES" sz="3200" dirty="0">
              <a:solidFill>
                <a:srgbClr val="000066"/>
              </a:solidFill>
            </a:endParaRPr>
          </a:p>
          <a:p>
            <a:endParaRPr lang="es-ES" sz="3200" dirty="0">
              <a:solidFill>
                <a:srgbClr val="000066"/>
              </a:solidFill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2E44610E-5460-46D2-B68D-0E4BFB162C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39" b="6250"/>
          <a:stretch/>
        </p:blipFill>
        <p:spPr bwMode="auto">
          <a:xfrm>
            <a:off x="0" y="1498600"/>
            <a:ext cx="12306299" cy="5359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9507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FC1B417-3133-4B1E-AAF3-F229F4B36C20}"/>
              </a:ext>
            </a:extLst>
          </p:cNvPr>
          <p:cNvSpPr txBox="1"/>
          <p:nvPr/>
        </p:nvSpPr>
        <p:spPr>
          <a:xfrm>
            <a:off x="3133725" y="2695575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sz="2800" dirty="0">
              <a:solidFill>
                <a:srgbClr val="7030A0"/>
              </a:solidFill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BDE6AB7A-252F-403E-9F14-8A2B92B466FA}"/>
              </a:ext>
            </a:extLst>
          </p:cNvPr>
          <p:cNvSpPr txBox="1"/>
          <p:nvPr/>
        </p:nvSpPr>
        <p:spPr>
          <a:xfrm>
            <a:off x="1670670" y="1610745"/>
            <a:ext cx="984095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dirty="0">
                <a:solidFill>
                  <a:srgbClr val="000066"/>
                </a:solidFill>
              </a:rPr>
              <a:t>Contenido:</a:t>
            </a:r>
          </a:p>
          <a:p>
            <a:endParaRPr lang="es-ES" sz="3200" dirty="0">
              <a:solidFill>
                <a:srgbClr val="000066"/>
              </a:solidFill>
            </a:endParaRPr>
          </a:p>
          <a:p>
            <a:endParaRPr lang="es-ES" sz="3200" dirty="0">
              <a:solidFill>
                <a:srgbClr val="000066"/>
              </a:solidFill>
            </a:endParaRPr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131932D7-2D75-47FA-9A11-E2C1CA58C279}"/>
              </a:ext>
            </a:extLst>
          </p:cNvPr>
          <p:cNvCxnSpPr/>
          <p:nvPr/>
        </p:nvCxnSpPr>
        <p:spPr>
          <a:xfrm>
            <a:off x="1501775" y="2312035"/>
            <a:ext cx="9448800" cy="0"/>
          </a:xfrm>
          <a:prstGeom prst="line">
            <a:avLst/>
          </a:prstGeom>
          <a:ln w="508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Imagen 12" descr="C:\Users\Usuario\Desktop\oficinaProyectoInternacionalesUSAL_logoColor.png">
            <a:extLst>
              <a:ext uri="{FF2B5EF4-FFF2-40B4-BE49-F238E27FC236}">
                <a16:creationId xmlns:a16="http://schemas.microsoft.com/office/drawing/2014/main" id="{CC1BBCFC-8ED0-4E06-AFD4-2F75FBC631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7493" y="277240"/>
            <a:ext cx="321945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23A8E3E3-761D-40D9-828C-A9D3A8BC568E}"/>
              </a:ext>
            </a:extLst>
          </p:cNvPr>
          <p:cNvSpPr txBox="1"/>
          <p:nvPr/>
        </p:nvSpPr>
        <p:spPr>
          <a:xfrm>
            <a:off x="1670670" y="3079734"/>
            <a:ext cx="98409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Font typeface="+mj-lt"/>
              <a:buAutoNum type="romanUcPeriod"/>
            </a:pPr>
            <a:r>
              <a:rPr lang="es-ES" sz="2400" dirty="0">
                <a:solidFill>
                  <a:srgbClr val="000066"/>
                </a:solidFill>
              </a:rPr>
              <a:t>¿Qué es Horizonte Europa?</a:t>
            </a:r>
          </a:p>
          <a:p>
            <a:pPr marL="400050" indent="-400050">
              <a:buFont typeface="+mj-lt"/>
              <a:buAutoNum type="romanUcPeriod"/>
            </a:pPr>
            <a:endParaRPr lang="es-ES" sz="2400" dirty="0">
              <a:solidFill>
                <a:srgbClr val="000066"/>
              </a:solidFill>
            </a:endParaRPr>
          </a:p>
          <a:p>
            <a:pPr marL="400050" indent="-400050">
              <a:buFont typeface="+mj-lt"/>
              <a:buAutoNum type="romanUcPeriod"/>
            </a:pPr>
            <a:r>
              <a:rPr lang="es-ES" sz="2400" dirty="0">
                <a:solidFill>
                  <a:srgbClr val="000066"/>
                </a:solidFill>
              </a:rPr>
              <a:t>¿Qué es el Programa MSCA?</a:t>
            </a:r>
          </a:p>
          <a:p>
            <a:pPr marL="400050" indent="-400050">
              <a:buFont typeface="+mj-lt"/>
              <a:buAutoNum type="romanUcPeriod"/>
            </a:pPr>
            <a:endParaRPr lang="es-ES" sz="2400" dirty="0">
              <a:solidFill>
                <a:srgbClr val="000066"/>
              </a:solidFill>
            </a:endParaRPr>
          </a:p>
          <a:p>
            <a:pPr marL="400050" indent="-400050">
              <a:buFont typeface="+mj-lt"/>
              <a:buAutoNum type="romanUcPeriod"/>
            </a:pPr>
            <a:r>
              <a:rPr lang="es-ES" sz="2400" dirty="0">
                <a:solidFill>
                  <a:srgbClr val="000066"/>
                </a:solidFill>
              </a:rPr>
              <a:t>¿Cuáles son las opciones tiene el personal de investigación?</a:t>
            </a:r>
          </a:p>
          <a:p>
            <a:pPr marL="400050" indent="-400050">
              <a:buFont typeface="+mj-lt"/>
              <a:buAutoNum type="romanUcPeriod"/>
            </a:pPr>
            <a:endParaRPr lang="es-ES" sz="2400" dirty="0">
              <a:solidFill>
                <a:srgbClr val="000066"/>
              </a:solidFill>
            </a:endParaRPr>
          </a:p>
          <a:p>
            <a:pPr marL="400050" indent="-400050">
              <a:buFont typeface="+mj-lt"/>
              <a:buAutoNum type="romanUcPeriod"/>
            </a:pPr>
            <a:r>
              <a:rPr lang="es-ES" sz="2400" dirty="0">
                <a:solidFill>
                  <a:srgbClr val="000066"/>
                </a:solidFill>
              </a:rPr>
              <a:t>Iniciativa </a:t>
            </a:r>
            <a:r>
              <a:rPr lang="es-ES" sz="2400" dirty="0" err="1">
                <a:solidFill>
                  <a:srgbClr val="000066"/>
                </a:solidFill>
              </a:rPr>
              <a:t>Euraxess</a:t>
            </a:r>
            <a:r>
              <a:rPr lang="es-ES" sz="2400" dirty="0">
                <a:solidFill>
                  <a:srgbClr val="000066"/>
                </a:solidFill>
              </a:rPr>
              <a:t> de apoyo a los investigadores</a:t>
            </a:r>
          </a:p>
          <a:p>
            <a:pPr marL="400050" indent="-400050">
              <a:buFont typeface="+mj-lt"/>
              <a:buAutoNum type="romanUcPeriod"/>
            </a:pPr>
            <a:endParaRPr lang="es-ES" sz="2400" dirty="0">
              <a:solidFill>
                <a:srgbClr val="000066"/>
              </a:solidFill>
            </a:endParaRPr>
          </a:p>
          <a:p>
            <a:pPr marL="400050" indent="-400050">
              <a:buFont typeface="+mj-lt"/>
              <a:buAutoNum type="romanUcPeriod"/>
            </a:pPr>
            <a:r>
              <a:rPr lang="es-ES" sz="2400" dirty="0">
                <a:solidFill>
                  <a:srgbClr val="000066"/>
                </a:solidFill>
              </a:rPr>
              <a:t>Aspectos clave a recordar </a:t>
            </a:r>
          </a:p>
        </p:txBody>
      </p:sp>
    </p:spTree>
    <p:extLst>
      <p:ext uri="{BB962C8B-B14F-4D97-AF65-F5344CB8AC3E}">
        <p14:creationId xmlns:p14="http://schemas.microsoft.com/office/powerpoint/2010/main" val="35326380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CC164597-83D1-4216-A11A-7DA7436F206D}"/>
              </a:ext>
            </a:extLst>
          </p:cNvPr>
          <p:cNvCxnSpPr>
            <a:cxnSpLocks/>
          </p:cNvCxnSpPr>
          <p:nvPr/>
        </p:nvCxnSpPr>
        <p:spPr>
          <a:xfrm>
            <a:off x="577215" y="1377315"/>
            <a:ext cx="11289665" cy="0"/>
          </a:xfrm>
          <a:prstGeom prst="line">
            <a:avLst/>
          </a:prstGeom>
          <a:ln w="508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>
            <a:extLst>
              <a:ext uri="{FF2B5EF4-FFF2-40B4-BE49-F238E27FC236}">
                <a16:creationId xmlns:a16="http://schemas.microsoft.com/office/drawing/2014/main" id="{31CFFF50-66A0-46CE-A79F-A93C0A7AD5BC}"/>
              </a:ext>
            </a:extLst>
          </p:cNvPr>
          <p:cNvSpPr txBox="1"/>
          <p:nvPr/>
        </p:nvSpPr>
        <p:spPr>
          <a:xfrm>
            <a:off x="507364" y="678677"/>
            <a:ext cx="11484611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dirty="0">
                <a:solidFill>
                  <a:srgbClr val="000066"/>
                </a:solidFill>
              </a:rPr>
              <a:t>IV. Iniciativa </a:t>
            </a:r>
            <a:r>
              <a:rPr lang="es-ES" sz="3200" dirty="0" err="1">
                <a:solidFill>
                  <a:srgbClr val="000066"/>
                </a:solidFill>
              </a:rPr>
              <a:t>Euraxess</a:t>
            </a:r>
            <a:r>
              <a:rPr lang="es-ES" sz="3200" dirty="0">
                <a:solidFill>
                  <a:srgbClr val="000066"/>
                </a:solidFill>
              </a:rPr>
              <a:t> de apoyo a los investigadores</a:t>
            </a:r>
          </a:p>
          <a:p>
            <a:endParaRPr lang="es-ES" sz="3200" dirty="0">
              <a:solidFill>
                <a:srgbClr val="3399FF"/>
              </a:solidFill>
            </a:endParaRPr>
          </a:p>
          <a:p>
            <a:pPr marL="514350" indent="-514350">
              <a:buFont typeface="Arial" panose="020B0604020202020204" pitchFamily="34" charset="0"/>
              <a:buChar char="•"/>
            </a:pPr>
            <a:endParaRPr lang="es-ES" sz="2400" dirty="0">
              <a:solidFill>
                <a:srgbClr val="000066"/>
              </a:solidFill>
            </a:endParaRPr>
          </a:p>
          <a:p>
            <a:endParaRPr lang="es-ES" sz="3200" dirty="0">
              <a:solidFill>
                <a:srgbClr val="000066"/>
              </a:solidFill>
            </a:endParaRPr>
          </a:p>
          <a:p>
            <a:endParaRPr lang="es-ES" sz="3200" dirty="0">
              <a:solidFill>
                <a:srgbClr val="000066"/>
              </a:solidFill>
            </a:endParaRPr>
          </a:p>
          <a:p>
            <a:endParaRPr lang="es-ES" sz="3200" dirty="0">
              <a:solidFill>
                <a:srgbClr val="000066"/>
              </a:solidFill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0B42AF52-26C2-4120-80D7-860964E261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39" b="4792"/>
          <a:stretch/>
        </p:blipFill>
        <p:spPr bwMode="auto">
          <a:xfrm>
            <a:off x="0" y="1506572"/>
            <a:ext cx="12191999" cy="5351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73538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CC164597-83D1-4216-A11A-7DA7436F206D}"/>
              </a:ext>
            </a:extLst>
          </p:cNvPr>
          <p:cNvCxnSpPr>
            <a:cxnSpLocks/>
          </p:cNvCxnSpPr>
          <p:nvPr/>
        </p:nvCxnSpPr>
        <p:spPr>
          <a:xfrm>
            <a:off x="577215" y="1377315"/>
            <a:ext cx="11289665" cy="0"/>
          </a:xfrm>
          <a:prstGeom prst="line">
            <a:avLst/>
          </a:prstGeom>
          <a:ln w="508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>
            <a:extLst>
              <a:ext uri="{FF2B5EF4-FFF2-40B4-BE49-F238E27FC236}">
                <a16:creationId xmlns:a16="http://schemas.microsoft.com/office/drawing/2014/main" id="{31CFFF50-66A0-46CE-A79F-A93C0A7AD5BC}"/>
              </a:ext>
            </a:extLst>
          </p:cNvPr>
          <p:cNvSpPr txBox="1"/>
          <p:nvPr/>
        </p:nvSpPr>
        <p:spPr>
          <a:xfrm>
            <a:off x="507364" y="678677"/>
            <a:ext cx="11484611" cy="6863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dirty="0">
                <a:solidFill>
                  <a:srgbClr val="000066"/>
                </a:solidFill>
              </a:rPr>
              <a:t>V. Aspectos claves para recordar….</a:t>
            </a:r>
          </a:p>
          <a:p>
            <a:endParaRPr lang="es-ES" sz="3200" dirty="0">
              <a:solidFill>
                <a:srgbClr val="3399FF"/>
              </a:solidFill>
            </a:endParaRPr>
          </a:p>
          <a:p>
            <a:pPr marL="514350" indent="-514350">
              <a:buFont typeface="Arial" panose="020B0604020202020204" pitchFamily="34" charset="0"/>
              <a:buChar char="•"/>
            </a:pPr>
            <a:endParaRPr lang="es-ES" sz="2400" dirty="0">
              <a:solidFill>
                <a:srgbClr val="000066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s-ES" sz="3200" dirty="0">
                <a:solidFill>
                  <a:srgbClr val="000066"/>
                </a:solidFill>
              </a:rPr>
              <a:t>Las acciones MSCA ofrecen una excelente oportunidad para la movilidad de investigadores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s-ES" sz="3200" dirty="0">
              <a:solidFill>
                <a:srgbClr val="000066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s-ES" sz="3200" dirty="0">
                <a:solidFill>
                  <a:srgbClr val="000066"/>
                </a:solidFill>
              </a:rPr>
              <a:t>El portal EURAXESS es la principal herramienta Europea para la búsqueda de empleo y de opciones de movilidad para los investigadores.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s-ES" sz="3200" dirty="0">
              <a:solidFill>
                <a:srgbClr val="000066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s-ES" sz="3200" dirty="0">
              <a:solidFill>
                <a:srgbClr val="000066"/>
              </a:solidFill>
            </a:endParaRPr>
          </a:p>
          <a:p>
            <a:endParaRPr lang="es-ES" sz="3200" dirty="0">
              <a:solidFill>
                <a:srgbClr val="000066"/>
              </a:solidFill>
            </a:endParaRPr>
          </a:p>
          <a:p>
            <a:endParaRPr lang="es-ES" sz="3200" dirty="0">
              <a:solidFill>
                <a:srgbClr val="000066"/>
              </a:solidFill>
            </a:endParaRPr>
          </a:p>
          <a:p>
            <a:endParaRPr lang="es-ES" sz="3200" dirty="0">
              <a:solidFill>
                <a:srgbClr val="000066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23355D5-AE28-4C9A-811C-9863019423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4671" y="4948586"/>
            <a:ext cx="7217329" cy="1909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88303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3">
            <a:extLst>
              <a:ext uri="{FF2B5EF4-FFF2-40B4-BE49-F238E27FC236}">
                <a16:creationId xmlns:a16="http://schemas.microsoft.com/office/drawing/2014/main" id="{68A4132F-DEC6-4332-A00C-A11AD4519B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90476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5">
            <a:extLst>
              <a:ext uri="{FF2B5EF4-FFF2-40B4-BE49-F238E27FC236}">
                <a16:creationId xmlns:a16="http://schemas.microsoft.com/office/drawing/2014/main" id="{9B38642C-62C4-4E31-A5D3-BB1DD8CA3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663583" cy="6858478"/>
          </a:xfrm>
          <a:custGeom>
            <a:avLst/>
            <a:gdLst>
              <a:gd name="connsiteX0" fmla="*/ 0 w 8663583"/>
              <a:gd name="connsiteY0" fmla="*/ 0 h 6858478"/>
              <a:gd name="connsiteX1" fmla="*/ 480486 w 8663583"/>
              <a:gd name="connsiteY1" fmla="*/ 0 h 6858478"/>
              <a:gd name="connsiteX2" fmla="*/ 4415403 w 8663583"/>
              <a:gd name="connsiteY2" fmla="*/ 0 h 6858478"/>
              <a:gd name="connsiteX3" fmla="*/ 5481631 w 8663583"/>
              <a:gd name="connsiteY3" fmla="*/ 0 h 6858478"/>
              <a:gd name="connsiteX4" fmla="*/ 5487208 w 8663583"/>
              <a:gd name="connsiteY4" fmla="*/ 0 h 6858478"/>
              <a:gd name="connsiteX5" fmla="*/ 8663583 w 8663583"/>
              <a:gd name="connsiteY5" fmla="*/ 6858478 h 6858478"/>
              <a:gd name="connsiteX6" fmla="*/ 1239028 w 8663583"/>
              <a:gd name="connsiteY6" fmla="*/ 6858478 h 6858478"/>
              <a:gd name="connsiteX7" fmla="*/ 1239288 w 8663583"/>
              <a:gd name="connsiteY7" fmla="*/ 6857916 h 6858478"/>
              <a:gd name="connsiteX8" fmla="*/ 480486 w 8663583"/>
              <a:gd name="connsiteY8" fmla="*/ 6857916 h 6858478"/>
              <a:gd name="connsiteX9" fmla="*/ 480486 w 8663583"/>
              <a:gd name="connsiteY9" fmla="*/ 6858000 h 6858478"/>
              <a:gd name="connsiteX10" fmla="*/ 0 w 8663583"/>
              <a:gd name="connsiteY10" fmla="*/ 685800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663583" h="6858478">
                <a:moveTo>
                  <a:pt x="0" y="0"/>
                </a:moveTo>
                <a:lnTo>
                  <a:pt x="480486" y="0"/>
                </a:lnTo>
                <a:lnTo>
                  <a:pt x="4415403" y="0"/>
                </a:lnTo>
                <a:lnTo>
                  <a:pt x="5481631" y="0"/>
                </a:lnTo>
                <a:lnTo>
                  <a:pt x="5487208" y="0"/>
                </a:lnTo>
                <a:lnTo>
                  <a:pt x="8663583" y="6858478"/>
                </a:lnTo>
                <a:lnTo>
                  <a:pt x="1239028" y="6858478"/>
                </a:lnTo>
                <a:lnTo>
                  <a:pt x="1239288" y="6857916"/>
                </a:lnTo>
                <a:lnTo>
                  <a:pt x="480486" y="6857916"/>
                </a:lnTo>
                <a:lnTo>
                  <a:pt x="48048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9F66240-8C38-4069-A5C9-2D3FCD97E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234957" cy="6858478"/>
          </a:xfrm>
          <a:custGeom>
            <a:avLst/>
            <a:gdLst>
              <a:gd name="connsiteX0" fmla="*/ 156905 w 8234957"/>
              <a:gd name="connsiteY0" fmla="*/ 0 h 6858478"/>
              <a:gd name="connsiteX1" fmla="*/ 3986777 w 8234957"/>
              <a:gd name="connsiteY1" fmla="*/ 0 h 6858478"/>
              <a:gd name="connsiteX2" fmla="*/ 5053005 w 8234957"/>
              <a:gd name="connsiteY2" fmla="*/ 0 h 6858478"/>
              <a:gd name="connsiteX3" fmla="*/ 5058582 w 8234957"/>
              <a:gd name="connsiteY3" fmla="*/ 0 h 6858478"/>
              <a:gd name="connsiteX4" fmla="*/ 8234957 w 8234957"/>
              <a:gd name="connsiteY4" fmla="*/ 6858478 h 6858478"/>
              <a:gd name="connsiteX5" fmla="*/ 810402 w 8234957"/>
              <a:gd name="connsiteY5" fmla="*/ 6858478 h 6858478"/>
              <a:gd name="connsiteX6" fmla="*/ 810662 w 8234957"/>
              <a:gd name="connsiteY6" fmla="*/ 6857916 h 6858478"/>
              <a:gd name="connsiteX7" fmla="*/ 156905 w 8234957"/>
              <a:gd name="connsiteY7" fmla="*/ 6857916 h 6858478"/>
              <a:gd name="connsiteX8" fmla="*/ 156905 w 8234957"/>
              <a:gd name="connsiteY8" fmla="*/ 6858478 h 6858478"/>
              <a:gd name="connsiteX9" fmla="*/ 0 w 8234957"/>
              <a:gd name="connsiteY9" fmla="*/ 6858478 h 6858478"/>
              <a:gd name="connsiteX10" fmla="*/ 0 w 8234957"/>
              <a:gd name="connsiteY10" fmla="*/ 479 h 6858478"/>
              <a:gd name="connsiteX11" fmla="*/ 156905 w 8234957"/>
              <a:gd name="connsiteY11" fmla="*/ 479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234957" h="6858478">
                <a:moveTo>
                  <a:pt x="156905" y="0"/>
                </a:moveTo>
                <a:lnTo>
                  <a:pt x="3986777" y="0"/>
                </a:lnTo>
                <a:lnTo>
                  <a:pt x="5053005" y="0"/>
                </a:lnTo>
                <a:lnTo>
                  <a:pt x="5058582" y="0"/>
                </a:lnTo>
                <a:lnTo>
                  <a:pt x="8234957" y="6858478"/>
                </a:lnTo>
                <a:lnTo>
                  <a:pt x="810402" y="6858478"/>
                </a:lnTo>
                <a:lnTo>
                  <a:pt x="810662" y="6857916"/>
                </a:lnTo>
                <a:lnTo>
                  <a:pt x="156905" y="6857916"/>
                </a:lnTo>
                <a:lnTo>
                  <a:pt x="156905" y="6858478"/>
                </a:lnTo>
                <a:lnTo>
                  <a:pt x="0" y="6858478"/>
                </a:lnTo>
                <a:lnTo>
                  <a:pt x="0" y="479"/>
                </a:lnTo>
                <a:lnTo>
                  <a:pt x="156905" y="479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2 Rectángulo">
            <a:extLst>
              <a:ext uri="{FF2B5EF4-FFF2-40B4-BE49-F238E27FC236}">
                <a16:creationId xmlns:a16="http://schemas.microsoft.com/office/drawing/2014/main" id="{76A31DB3-F952-47C9-BC19-4EF9B2812B27}"/>
              </a:ext>
            </a:extLst>
          </p:cNvPr>
          <p:cNvSpPr/>
          <p:nvPr/>
        </p:nvSpPr>
        <p:spPr>
          <a:xfrm>
            <a:off x="804672" y="2020824"/>
            <a:ext cx="5076090" cy="41513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/>
              <a:t>María José Gil Ingelmo,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/>
              <a:t>Oficina de Proyectos Europeos/Punto Regional EURAXESS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/>
              <a:t>Edificio I+D+i, C/ Espejo, 2, 2ª Planta.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/>
              <a:t>Email: </a:t>
            </a:r>
            <a:r>
              <a:rPr lang="en-US" sz="2000" b="1">
                <a:hlinkClick r:id="rId2"/>
              </a:rPr>
              <a:t>mjgil@usal.es/</a:t>
            </a:r>
            <a:r>
              <a:rPr lang="en-US" sz="2000" b="1"/>
              <a:t> </a:t>
            </a:r>
            <a:r>
              <a:rPr lang="en-US" sz="2000" b="1">
                <a:hlinkClick r:id="rId3"/>
              </a:rPr>
              <a:t>opi@usal.es</a:t>
            </a:r>
            <a:r>
              <a:rPr lang="en-US" sz="2000" b="1"/>
              <a:t>  y Tlfno: 923294500 Ext. 1270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/>
              <a:t>UNIVERSIDAD DE SALAMANCA</a:t>
            </a:r>
          </a:p>
        </p:txBody>
      </p:sp>
      <p:pic>
        <p:nvPicPr>
          <p:cNvPr id="6" name="Imagen 12" descr="C:\Users\Usuario\Desktop\oficinaProyectoInternacionalesUSAL_logoColor.png">
            <a:extLst>
              <a:ext uri="{FF2B5EF4-FFF2-40B4-BE49-F238E27FC236}">
                <a16:creationId xmlns:a16="http://schemas.microsoft.com/office/drawing/2014/main" id="{73B5EA3C-E613-4F5F-80B2-685BF4031C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06802" y="1190694"/>
            <a:ext cx="4772455" cy="116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Resultado de imagen de muchas gracias">
            <a:extLst>
              <a:ext uri="{FF2B5EF4-FFF2-40B4-BE49-F238E27FC236}">
                <a16:creationId xmlns:a16="http://schemas.microsoft.com/office/drawing/2014/main" id="{33463D4B-960E-4E01-B81F-65A5BE5BDB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34957" y="2628900"/>
            <a:ext cx="4076100" cy="3030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91256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96C4BD80-CB73-470E-8380-A99CFDFA23E5}"/>
              </a:ext>
            </a:extLst>
          </p:cNvPr>
          <p:cNvSpPr/>
          <p:nvPr/>
        </p:nvSpPr>
        <p:spPr>
          <a:xfrm>
            <a:off x="5676900" y="3114675"/>
            <a:ext cx="1543050" cy="381000"/>
          </a:xfrm>
          <a:prstGeom prst="rect">
            <a:avLst/>
          </a:prstGeom>
          <a:ln w="3810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A774498-4247-41BA-BA83-2CECE6129F6B}"/>
              </a:ext>
            </a:extLst>
          </p:cNvPr>
          <p:cNvSpPr txBox="1"/>
          <p:nvPr/>
        </p:nvSpPr>
        <p:spPr>
          <a:xfrm>
            <a:off x="345440" y="5772537"/>
            <a:ext cx="1133856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dirty="0">
                <a:solidFill>
                  <a:srgbClr val="000066"/>
                </a:solidFill>
              </a:rPr>
              <a:t>Presupuesto HE: 85.000 millones de euros </a:t>
            </a:r>
          </a:p>
          <a:p>
            <a:r>
              <a:rPr lang="es-ES" sz="2000" dirty="0">
                <a:solidFill>
                  <a:srgbClr val="000066"/>
                </a:solidFill>
              </a:rPr>
              <a:t>Pilar I: Ciencia Excelente: reforzar y extender la excelencia de la Ciencia Básica de la </a:t>
            </a:r>
            <a:r>
              <a:rPr lang="es-ES" sz="2000" dirty="0" err="1">
                <a:solidFill>
                  <a:srgbClr val="000066"/>
                </a:solidFill>
              </a:rPr>
              <a:t>Union</a:t>
            </a:r>
            <a:r>
              <a:rPr lang="es-ES" sz="2000" dirty="0">
                <a:solidFill>
                  <a:srgbClr val="000066"/>
                </a:solidFill>
              </a:rPr>
              <a:t> Europea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31606D26-C86F-4CC0-A673-206102D120AD}"/>
              </a:ext>
            </a:extLst>
          </p:cNvPr>
          <p:cNvCxnSpPr>
            <a:cxnSpLocks/>
          </p:cNvCxnSpPr>
          <p:nvPr/>
        </p:nvCxnSpPr>
        <p:spPr>
          <a:xfrm flipV="1">
            <a:off x="577215" y="1377314"/>
            <a:ext cx="10814685" cy="1"/>
          </a:xfrm>
          <a:prstGeom prst="line">
            <a:avLst/>
          </a:prstGeom>
          <a:ln w="508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adroTexto 8">
            <a:extLst>
              <a:ext uri="{FF2B5EF4-FFF2-40B4-BE49-F238E27FC236}">
                <a16:creationId xmlns:a16="http://schemas.microsoft.com/office/drawing/2014/main" id="{A88EF57E-5A1B-4682-9D7C-A65FFCB9063D}"/>
              </a:ext>
            </a:extLst>
          </p:cNvPr>
          <p:cNvSpPr txBox="1"/>
          <p:nvPr/>
        </p:nvSpPr>
        <p:spPr>
          <a:xfrm>
            <a:off x="577215" y="792539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dirty="0">
                <a:solidFill>
                  <a:srgbClr val="000066"/>
                </a:solidFill>
              </a:rPr>
              <a:t>I. 	¿Qué es Horizonte Europa?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2803D65-AC68-40BA-B8BB-4639373C4C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15" y="1546100"/>
            <a:ext cx="4680585" cy="4057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er las imágenes de origen">
            <a:extLst>
              <a:ext uri="{FF2B5EF4-FFF2-40B4-BE49-F238E27FC236}">
                <a16:creationId xmlns:a16="http://schemas.microsoft.com/office/drawing/2014/main" id="{24DB1616-AE37-4032-B14C-EC626E9B70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00" y="1546100"/>
            <a:ext cx="6038850" cy="405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lecha: a la derecha 1">
            <a:extLst>
              <a:ext uri="{FF2B5EF4-FFF2-40B4-BE49-F238E27FC236}">
                <a16:creationId xmlns:a16="http://schemas.microsoft.com/office/drawing/2014/main" id="{C0194248-8585-40C9-9492-DA3A993F6AF1}"/>
              </a:ext>
            </a:extLst>
          </p:cNvPr>
          <p:cNvSpPr/>
          <p:nvPr/>
        </p:nvSpPr>
        <p:spPr>
          <a:xfrm>
            <a:off x="4317364" y="3028951"/>
            <a:ext cx="1400175" cy="552448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4378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6721923F-C7AF-4725-8F2D-6ABB51CCA54C}"/>
              </a:ext>
            </a:extLst>
          </p:cNvPr>
          <p:cNvCxnSpPr/>
          <p:nvPr/>
        </p:nvCxnSpPr>
        <p:spPr>
          <a:xfrm flipV="1">
            <a:off x="577215" y="1319589"/>
            <a:ext cx="10909935" cy="57726"/>
          </a:xfrm>
          <a:prstGeom prst="line">
            <a:avLst/>
          </a:prstGeom>
          <a:ln w="508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7">
            <a:extLst>
              <a:ext uri="{FF2B5EF4-FFF2-40B4-BE49-F238E27FC236}">
                <a16:creationId xmlns:a16="http://schemas.microsoft.com/office/drawing/2014/main" id="{C4D474C8-656E-4B03-9805-32122465B060}"/>
              </a:ext>
            </a:extLst>
          </p:cNvPr>
          <p:cNvSpPr txBox="1"/>
          <p:nvPr/>
        </p:nvSpPr>
        <p:spPr>
          <a:xfrm>
            <a:off x="577215" y="734814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dirty="0">
                <a:solidFill>
                  <a:srgbClr val="000066"/>
                </a:solidFill>
              </a:rPr>
              <a:t>II. 	¿Qué es el Programa MSCA?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C4836A57-E689-43CE-AC75-11512F611B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215" y="1448436"/>
            <a:ext cx="11523346" cy="5409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496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CC164597-83D1-4216-A11A-7DA7436F206D}"/>
              </a:ext>
            </a:extLst>
          </p:cNvPr>
          <p:cNvCxnSpPr>
            <a:cxnSpLocks/>
          </p:cNvCxnSpPr>
          <p:nvPr/>
        </p:nvCxnSpPr>
        <p:spPr>
          <a:xfrm>
            <a:off x="577215" y="1377315"/>
            <a:ext cx="11289665" cy="0"/>
          </a:xfrm>
          <a:prstGeom prst="line">
            <a:avLst/>
          </a:prstGeom>
          <a:ln w="508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>
            <a:extLst>
              <a:ext uri="{FF2B5EF4-FFF2-40B4-BE49-F238E27FC236}">
                <a16:creationId xmlns:a16="http://schemas.microsoft.com/office/drawing/2014/main" id="{31CFFF50-66A0-46CE-A79F-A93C0A7AD5BC}"/>
              </a:ext>
            </a:extLst>
          </p:cNvPr>
          <p:cNvSpPr txBox="1"/>
          <p:nvPr/>
        </p:nvSpPr>
        <p:spPr>
          <a:xfrm>
            <a:off x="602614" y="678677"/>
            <a:ext cx="1201102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dirty="0">
                <a:solidFill>
                  <a:srgbClr val="000066"/>
                </a:solidFill>
              </a:rPr>
              <a:t>III. 	 ¿Cuáles son las opciones tiene el personal de investigación?</a:t>
            </a:r>
          </a:p>
          <a:p>
            <a:endParaRPr lang="es-ES" sz="3200" dirty="0">
              <a:solidFill>
                <a:srgbClr val="000066"/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74E6775-5015-463F-ABCA-FDB1ED069B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483362"/>
            <a:ext cx="12196445" cy="5374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525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CC164597-83D1-4216-A11A-7DA7436F206D}"/>
              </a:ext>
            </a:extLst>
          </p:cNvPr>
          <p:cNvCxnSpPr>
            <a:cxnSpLocks/>
          </p:cNvCxnSpPr>
          <p:nvPr/>
        </p:nvCxnSpPr>
        <p:spPr>
          <a:xfrm>
            <a:off x="577215" y="1377315"/>
            <a:ext cx="11289665" cy="0"/>
          </a:xfrm>
          <a:prstGeom prst="line">
            <a:avLst/>
          </a:prstGeom>
          <a:ln w="508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>
            <a:extLst>
              <a:ext uri="{FF2B5EF4-FFF2-40B4-BE49-F238E27FC236}">
                <a16:creationId xmlns:a16="http://schemas.microsoft.com/office/drawing/2014/main" id="{31CFFF50-66A0-46CE-A79F-A93C0A7AD5BC}"/>
              </a:ext>
            </a:extLst>
          </p:cNvPr>
          <p:cNvSpPr txBox="1"/>
          <p:nvPr/>
        </p:nvSpPr>
        <p:spPr>
          <a:xfrm>
            <a:off x="602614" y="678677"/>
            <a:ext cx="12011025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AutoNum type="romanUcPeriod" startAt="3"/>
            </a:pPr>
            <a:r>
              <a:rPr lang="es-ES" sz="3200" dirty="0">
                <a:solidFill>
                  <a:srgbClr val="000066"/>
                </a:solidFill>
              </a:rPr>
              <a:t>¿Cuáles son las opciones tiene el personal de investigación?</a:t>
            </a:r>
          </a:p>
          <a:p>
            <a:pPr marL="571500" indent="-571500">
              <a:buAutoNum type="romanUcPeriod" startAt="3"/>
            </a:pPr>
            <a:endParaRPr lang="es-ES" sz="3200" dirty="0">
              <a:solidFill>
                <a:srgbClr val="000066"/>
              </a:solidFill>
            </a:endParaRPr>
          </a:p>
          <a:p>
            <a:r>
              <a:rPr lang="es-ES" sz="3200" dirty="0">
                <a:solidFill>
                  <a:srgbClr val="000066"/>
                </a:solidFill>
              </a:rPr>
              <a:t>Doctoral Networks</a:t>
            </a:r>
          </a:p>
          <a:p>
            <a:endParaRPr lang="es-ES" sz="3200" dirty="0">
              <a:solidFill>
                <a:srgbClr val="000066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C3C13CD-80FA-4EA9-8F40-75A1326FEA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74"/>
          <a:stretch/>
        </p:blipFill>
        <p:spPr>
          <a:xfrm>
            <a:off x="577216" y="2295645"/>
            <a:ext cx="11614784" cy="4562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869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CC164597-83D1-4216-A11A-7DA7436F206D}"/>
              </a:ext>
            </a:extLst>
          </p:cNvPr>
          <p:cNvCxnSpPr>
            <a:cxnSpLocks/>
          </p:cNvCxnSpPr>
          <p:nvPr/>
        </p:nvCxnSpPr>
        <p:spPr>
          <a:xfrm>
            <a:off x="577215" y="1377315"/>
            <a:ext cx="11289665" cy="0"/>
          </a:xfrm>
          <a:prstGeom prst="line">
            <a:avLst/>
          </a:prstGeom>
          <a:ln w="508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>
            <a:extLst>
              <a:ext uri="{FF2B5EF4-FFF2-40B4-BE49-F238E27FC236}">
                <a16:creationId xmlns:a16="http://schemas.microsoft.com/office/drawing/2014/main" id="{31CFFF50-66A0-46CE-A79F-A93C0A7AD5BC}"/>
              </a:ext>
            </a:extLst>
          </p:cNvPr>
          <p:cNvSpPr txBox="1"/>
          <p:nvPr/>
        </p:nvSpPr>
        <p:spPr>
          <a:xfrm>
            <a:off x="602614" y="678677"/>
            <a:ext cx="12011025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AutoNum type="romanUcPeriod" startAt="3"/>
            </a:pPr>
            <a:r>
              <a:rPr lang="es-ES" sz="3200" dirty="0">
                <a:solidFill>
                  <a:srgbClr val="000066"/>
                </a:solidFill>
              </a:rPr>
              <a:t>¿Cuáles son las opciones tiene el personal de investigación?</a:t>
            </a:r>
          </a:p>
          <a:p>
            <a:pPr marL="571500" indent="-571500">
              <a:buAutoNum type="romanUcPeriod" startAt="3"/>
            </a:pPr>
            <a:endParaRPr lang="es-ES" sz="3200" dirty="0">
              <a:solidFill>
                <a:srgbClr val="000066"/>
              </a:solidFill>
            </a:endParaRPr>
          </a:p>
          <a:p>
            <a:r>
              <a:rPr lang="es-ES" sz="3200" dirty="0">
                <a:solidFill>
                  <a:srgbClr val="000066"/>
                </a:solidFill>
              </a:rPr>
              <a:t>¿Cómo encuentro un grupo de investigación con el que solicitar un </a:t>
            </a:r>
          </a:p>
          <a:p>
            <a:r>
              <a:rPr lang="es-ES" sz="3200" dirty="0">
                <a:solidFill>
                  <a:srgbClr val="000066"/>
                </a:solidFill>
              </a:rPr>
              <a:t>contrato </a:t>
            </a:r>
            <a:r>
              <a:rPr lang="es-ES" sz="3200" dirty="0" err="1">
                <a:solidFill>
                  <a:srgbClr val="000066"/>
                </a:solidFill>
              </a:rPr>
              <a:t>pre-doctoral</a:t>
            </a:r>
            <a:r>
              <a:rPr lang="es-ES" sz="3200" dirty="0">
                <a:solidFill>
                  <a:srgbClr val="000066"/>
                </a:solidFill>
              </a:rPr>
              <a:t>?</a:t>
            </a:r>
          </a:p>
          <a:p>
            <a:r>
              <a:rPr lang="es-ES" sz="2400" dirty="0">
                <a:solidFill>
                  <a:srgbClr val="000066"/>
                </a:solidFill>
              </a:rPr>
              <a:t>				https://euraxess.ec.europa.eu/jobs/</a:t>
            </a:r>
          </a:p>
          <a:p>
            <a:endParaRPr lang="es-ES" sz="3200" dirty="0">
              <a:solidFill>
                <a:srgbClr val="000066"/>
              </a:solidFill>
            </a:endParaRPr>
          </a:p>
          <a:p>
            <a:endParaRPr lang="es-ES" sz="3200" dirty="0">
              <a:solidFill>
                <a:srgbClr val="000066"/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C8ADAB3-1E18-4995-9F21-6C8A653868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3327400"/>
            <a:ext cx="4508500" cy="344169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9B0A135-7490-48C3-8634-CF7E738798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6086" y="3340099"/>
            <a:ext cx="6223000" cy="3441699"/>
          </a:xfrm>
          <a:prstGeom prst="rect">
            <a:avLst/>
          </a:prstGeom>
        </p:spPr>
      </p:pic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97BABA69-175E-44CC-B6B8-7ADD75C80AC0}"/>
              </a:ext>
            </a:extLst>
          </p:cNvPr>
          <p:cNvSpPr/>
          <p:nvPr/>
        </p:nvSpPr>
        <p:spPr>
          <a:xfrm>
            <a:off x="5511800" y="3340100"/>
            <a:ext cx="6235700" cy="342899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39444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CC164597-83D1-4216-A11A-7DA7436F206D}"/>
              </a:ext>
            </a:extLst>
          </p:cNvPr>
          <p:cNvCxnSpPr>
            <a:cxnSpLocks/>
          </p:cNvCxnSpPr>
          <p:nvPr/>
        </p:nvCxnSpPr>
        <p:spPr>
          <a:xfrm>
            <a:off x="577215" y="1377315"/>
            <a:ext cx="11289665" cy="0"/>
          </a:xfrm>
          <a:prstGeom prst="line">
            <a:avLst/>
          </a:prstGeom>
          <a:ln w="508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>
            <a:extLst>
              <a:ext uri="{FF2B5EF4-FFF2-40B4-BE49-F238E27FC236}">
                <a16:creationId xmlns:a16="http://schemas.microsoft.com/office/drawing/2014/main" id="{31CFFF50-66A0-46CE-A79F-A93C0A7AD5BC}"/>
              </a:ext>
            </a:extLst>
          </p:cNvPr>
          <p:cNvSpPr txBox="1"/>
          <p:nvPr/>
        </p:nvSpPr>
        <p:spPr>
          <a:xfrm>
            <a:off x="602614" y="678677"/>
            <a:ext cx="12011025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AutoNum type="romanUcPeriod" startAt="3"/>
            </a:pPr>
            <a:r>
              <a:rPr lang="es-ES" sz="3200" dirty="0">
                <a:solidFill>
                  <a:srgbClr val="000066"/>
                </a:solidFill>
              </a:rPr>
              <a:t>¿Cuáles son las opciones tiene el personal de investigación?</a:t>
            </a:r>
          </a:p>
          <a:p>
            <a:pPr marL="571500" indent="-571500">
              <a:buAutoNum type="romanUcPeriod" startAt="3"/>
            </a:pPr>
            <a:endParaRPr lang="es-ES" sz="3200" dirty="0">
              <a:solidFill>
                <a:srgbClr val="000066"/>
              </a:solidFill>
            </a:endParaRPr>
          </a:p>
          <a:p>
            <a:r>
              <a:rPr lang="es-ES" sz="3200" dirty="0">
                <a:solidFill>
                  <a:srgbClr val="000066"/>
                </a:solidFill>
              </a:rPr>
              <a:t>Postdoctoral </a:t>
            </a:r>
            <a:r>
              <a:rPr lang="es-ES" sz="3200" dirty="0" err="1">
                <a:solidFill>
                  <a:srgbClr val="000066"/>
                </a:solidFill>
              </a:rPr>
              <a:t>Fellowships</a:t>
            </a:r>
            <a:endParaRPr lang="es-ES" sz="3200" dirty="0">
              <a:solidFill>
                <a:srgbClr val="000066"/>
              </a:solidFill>
            </a:endParaRPr>
          </a:p>
          <a:p>
            <a:endParaRPr lang="es-ES" sz="3200" dirty="0">
              <a:solidFill>
                <a:srgbClr val="000066"/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E092BAC-E486-492F-ABB6-041C7CBFC3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720" y="2383911"/>
            <a:ext cx="11511280" cy="4474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8919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CC164597-83D1-4216-A11A-7DA7436F206D}"/>
              </a:ext>
            </a:extLst>
          </p:cNvPr>
          <p:cNvCxnSpPr>
            <a:cxnSpLocks/>
          </p:cNvCxnSpPr>
          <p:nvPr/>
        </p:nvCxnSpPr>
        <p:spPr>
          <a:xfrm>
            <a:off x="577215" y="1377315"/>
            <a:ext cx="11289665" cy="0"/>
          </a:xfrm>
          <a:prstGeom prst="line">
            <a:avLst/>
          </a:prstGeom>
          <a:ln w="508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>
            <a:extLst>
              <a:ext uri="{FF2B5EF4-FFF2-40B4-BE49-F238E27FC236}">
                <a16:creationId xmlns:a16="http://schemas.microsoft.com/office/drawing/2014/main" id="{31CFFF50-66A0-46CE-A79F-A93C0A7AD5BC}"/>
              </a:ext>
            </a:extLst>
          </p:cNvPr>
          <p:cNvSpPr txBox="1"/>
          <p:nvPr/>
        </p:nvSpPr>
        <p:spPr>
          <a:xfrm>
            <a:off x="602614" y="678677"/>
            <a:ext cx="1201102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AutoNum type="romanUcPeriod" startAt="3"/>
            </a:pPr>
            <a:r>
              <a:rPr lang="es-ES" sz="3200" dirty="0">
                <a:solidFill>
                  <a:srgbClr val="000066"/>
                </a:solidFill>
              </a:rPr>
              <a:t>¿Cuáles son las opciones tiene el personal de investigación?</a:t>
            </a:r>
          </a:p>
          <a:p>
            <a:pPr marL="571500" indent="-571500">
              <a:buAutoNum type="romanUcPeriod" startAt="3"/>
            </a:pPr>
            <a:endParaRPr lang="es-ES" sz="3200" dirty="0">
              <a:solidFill>
                <a:srgbClr val="000066"/>
              </a:solidFill>
            </a:endParaRPr>
          </a:p>
          <a:p>
            <a:r>
              <a:rPr lang="es-ES" sz="3200" dirty="0">
                <a:solidFill>
                  <a:srgbClr val="000066"/>
                </a:solidFill>
              </a:rPr>
              <a:t>¿Cómo encuentro un grupo de investigación con el que solicitar una Acción MSCA PF?</a:t>
            </a:r>
          </a:p>
          <a:p>
            <a:endParaRPr lang="es-ES" sz="3200" dirty="0">
              <a:solidFill>
                <a:srgbClr val="000066"/>
              </a:solidFill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84FB2EE1-CB42-42C2-8986-83B97D4F17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293"/>
          <a:stretch/>
        </p:blipFill>
        <p:spPr>
          <a:xfrm>
            <a:off x="427355" y="2672082"/>
            <a:ext cx="11439526" cy="4084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58038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</TotalTime>
  <Words>569</Words>
  <Application>Microsoft Office PowerPoint</Application>
  <PresentationFormat>Panorámica</PresentationFormat>
  <Paragraphs>111</Paragraphs>
  <Slides>22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Mª José gil ingelmo</dc:creator>
  <cp:lastModifiedBy>Mª José gil ingelmo</cp:lastModifiedBy>
  <cp:revision>11</cp:revision>
  <dcterms:created xsi:type="dcterms:W3CDTF">2021-10-26T10:53:48Z</dcterms:created>
  <dcterms:modified xsi:type="dcterms:W3CDTF">2021-11-09T14:36:43Z</dcterms:modified>
</cp:coreProperties>
</file>