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4" r:id="rId9"/>
    <p:sldId id="263" r:id="rId10"/>
    <p:sldId id="265" r:id="rId11"/>
    <p:sldId id="266" r:id="rId1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tero Barderas Isabel" initials="OBI" lastIdx="1" clrIdx="0">
    <p:extLst>
      <p:ext uri="{19B8F6BF-5375-455C-9EA6-DF929625EA0E}">
        <p15:presenceInfo xmlns:p15="http://schemas.microsoft.com/office/powerpoint/2012/main" userId="S::isabel.oterob@edu.uah.es::56ee238d-3464-4747-88f7-0bf03f3483f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56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E51AB1-241D-422A-97E2-A888978F1F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40DD67D-3459-4FB4-B4A2-AE59FB54D2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338A50E-DF2B-49DF-B687-3D149F64B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3C41B-78AF-4499-9F27-7DED1B8B1A32}" type="datetimeFigureOut">
              <a:rPr lang="es-ES" smtClean="0"/>
              <a:t>11/11/2021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61462BD-7D4D-4ABD-9570-3A8953A21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2DCF01E-7AE4-46C2-AED5-4C76A4685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35DE7-E6C8-42C4-BBB5-6FF8AA773A0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2271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50DACA-C0E2-4117-A25B-F7E69AABF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955DD6D-CFB2-4A24-A1BF-91B920F7DC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02659B1-2021-4D37-B893-6EB709786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3C41B-78AF-4499-9F27-7DED1B8B1A32}" type="datetimeFigureOut">
              <a:rPr lang="es-ES" smtClean="0"/>
              <a:t>11/11/2021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07E59CF-B8C0-477C-A0C0-31458B42A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902206-E19E-4D18-97BB-2C94A0884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35DE7-E6C8-42C4-BBB5-6FF8AA773A0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9573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EE7F87A-6A40-4813-8650-36F205B36F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8246598-5316-4EE3-8A85-1B66335CCE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868D76E-E224-46D5-B475-DA1F48A85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3C41B-78AF-4499-9F27-7DED1B8B1A32}" type="datetimeFigureOut">
              <a:rPr lang="es-ES" smtClean="0"/>
              <a:t>11/11/2021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7FE1B7-A8D5-4B71-987B-983F7574F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DAE7ED0-A736-4F81-9917-0CF4AF0F3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35DE7-E6C8-42C4-BBB5-6FF8AA773A0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1117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38F276-B1E8-4C8A-8C3F-B52EFA779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3D83E03-EFF2-4CA1-AD4C-B555F8DE16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8596A1-495F-46E0-93C1-434E3D6B4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3C41B-78AF-4499-9F27-7DED1B8B1A32}" type="datetimeFigureOut">
              <a:rPr lang="es-ES" smtClean="0"/>
              <a:t>11/11/2021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414E93B-8704-4BCE-BAA3-02A2E7A71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A7B7D1F-A536-4C6A-A9DA-D28DDCB27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35DE7-E6C8-42C4-BBB5-6FF8AA773A0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4825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09A99C-D63E-47E4-84D1-AEE1BE07F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802F25C-FA55-4E0D-ACDA-0B6B4F879E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0554E31-491C-440A-972C-D04AB8023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3C41B-78AF-4499-9F27-7DED1B8B1A32}" type="datetimeFigureOut">
              <a:rPr lang="es-ES" smtClean="0"/>
              <a:t>11/11/2021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C876083-4589-4C89-B296-9BC27474E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AD0BBE0-958C-4458-A93F-029F4BCFF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35DE7-E6C8-42C4-BBB5-6FF8AA773A0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4440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B97CC1-93D4-4156-A635-6912E6509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6657E82-334E-4FED-82E6-0C1A3598D0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7CEB2A6-B20B-4623-B2D3-2E325B0256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AC271CF-F234-4183-8A8D-71DDD44F2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3C41B-78AF-4499-9F27-7DED1B8B1A32}" type="datetimeFigureOut">
              <a:rPr lang="es-ES" smtClean="0"/>
              <a:t>11/11/2021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B523BF9-5088-4D8C-A84F-FC1ACE6D6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06F8123-91BB-4B96-B933-D80427F78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35DE7-E6C8-42C4-BBB5-6FF8AA773A0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0385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FD6398-E8E0-47D6-8B56-26B298350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1213FCA-D18B-4371-97B8-26DC727A8D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DD7BFD1-1E67-4922-AC99-48BDFD878D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41E264E-0B04-4FE0-AAB6-18183B4031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6AD8095-2FBF-45A2-AB01-9B416331D6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EAF2537-C792-4D54-A906-7874FF41C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3C41B-78AF-4499-9F27-7DED1B8B1A32}" type="datetimeFigureOut">
              <a:rPr lang="es-ES" smtClean="0"/>
              <a:t>11/11/2021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939B759-96B4-4356-ADA4-085A76539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5AC512C-85BD-4F6C-8808-3B3653F17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35DE7-E6C8-42C4-BBB5-6FF8AA773A0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3936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E3E160-A78D-453F-98A4-496B995B6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888C370-926C-4F8A-AF37-FD4CFF954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3C41B-78AF-4499-9F27-7DED1B8B1A32}" type="datetimeFigureOut">
              <a:rPr lang="es-ES" smtClean="0"/>
              <a:t>11/11/2021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0800C61-D0C5-44A9-84C7-9A11BF0F8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97DCA01-DC87-45E2-BB00-55BF1C803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35DE7-E6C8-42C4-BBB5-6FF8AA773A0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7968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236A6F0-010E-4D6C-AEDE-CEA398422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3C41B-78AF-4499-9F27-7DED1B8B1A32}" type="datetimeFigureOut">
              <a:rPr lang="es-ES" smtClean="0"/>
              <a:t>11/11/2021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7EDA0A4-B2F0-4297-8B81-EBEBDCA80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C3A1BBB-58D6-4142-BEBB-9CBB1F410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35DE7-E6C8-42C4-BBB5-6FF8AA773A0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4548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5C0900-EF9A-4929-9600-A319D92F8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4B0AE4C-6376-4731-881F-2E607B5CFF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AFAAEF5-31EC-48E7-A58A-14264A8952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EE2AB68-0259-4495-A0F2-85F4DA81B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3C41B-78AF-4499-9F27-7DED1B8B1A32}" type="datetimeFigureOut">
              <a:rPr lang="es-ES" smtClean="0"/>
              <a:t>11/11/2021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5BAB5D6-0875-41AE-82F3-6DA95313E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F2E3227-53C7-4764-9521-15A6A4E46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35DE7-E6C8-42C4-BBB5-6FF8AA773A0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6770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151E49-9419-41E2-A537-6AF2EE592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118F76D-A464-48C7-89FF-CC564601B1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A2FC2C7-48F2-41F1-A753-B54A9208BA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89AEFDD-F991-4A59-9EAE-5D62DD6DE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3C41B-78AF-4499-9F27-7DED1B8B1A32}" type="datetimeFigureOut">
              <a:rPr lang="es-ES" smtClean="0"/>
              <a:t>11/11/2021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8F4945A-A137-4D0A-842B-27D7FF46A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F737694-3B0A-4B30-84F2-96446CDC0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35DE7-E6C8-42C4-BBB5-6FF8AA773A0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1942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553B795-6354-4B14-ACDB-6058333E0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283D958-D50C-4995-B13B-D8D29A6126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FF445A-915F-4AC0-A381-0D8E2F42E6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E3C41B-78AF-4499-9F27-7DED1B8B1A32}" type="datetimeFigureOut">
              <a:rPr lang="es-ES" smtClean="0"/>
              <a:t>11/11/2021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0390C5-B592-4AD1-AFD0-7748AEBE9A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AA9167B-B570-49CD-96BA-FE3327749B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35DE7-E6C8-42C4-BBB5-6FF8AA773A0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9715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41520D22-DDA8-405E-9D61-DFD90998367E}"/>
              </a:ext>
            </a:extLst>
          </p:cNvPr>
          <p:cNvSpPr txBox="1"/>
          <p:nvPr/>
        </p:nvSpPr>
        <p:spPr>
          <a:xfrm>
            <a:off x="237073" y="1153740"/>
            <a:ext cx="6685365" cy="280076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err="1" smtClean="0">
                <a:solidFill>
                  <a:schemeClr val="accent2">
                    <a:lumMod val="75000"/>
                  </a:schemeClr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Prácticas</a:t>
            </a:r>
            <a:r>
              <a:rPr lang="en-GB" sz="4400" b="1" dirty="0" smtClean="0">
                <a:solidFill>
                  <a:schemeClr val="accent2">
                    <a:lumMod val="75000"/>
                  </a:schemeClr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 Blue Book y </a:t>
            </a:r>
            <a:r>
              <a:rPr lang="en-GB" sz="4400" b="1" dirty="0" err="1" smtClean="0">
                <a:solidFill>
                  <a:schemeClr val="accent2">
                    <a:lumMod val="75000"/>
                  </a:schemeClr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procedimiento</a:t>
            </a:r>
            <a:r>
              <a:rPr lang="en-GB" sz="4400" b="1" dirty="0" smtClean="0">
                <a:solidFill>
                  <a:schemeClr val="accent2">
                    <a:lumMod val="75000"/>
                  </a:schemeClr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 CAST:</a:t>
            </a:r>
          </a:p>
          <a:p>
            <a:pPr algn="ctr"/>
            <a:r>
              <a:rPr lang="en-GB" sz="4400" b="1" dirty="0" smtClean="0">
                <a:solidFill>
                  <a:schemeClr val="accent2">
                    <a:lumMod val="75000"/>
                  </a:schemeClr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¿</a:t>
            </a:r>
            <a:r>
              <a:rPr lang="en-GB" sz="4400" b="1" dirty="0" err="1" smtClean="0">
                <a:solidFill>
                  <a:schemeClr val="accent2">
                    <a:lumMod val="75000"/>
                  </a:schemeClr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Cómo</a:t>
            </a:r>
            <a:r>
              <a:rPr lang="en-GB" sz="4400" b="1" dirty="0" smtClean="0">
                <a:solidFill>
                  <a:schemeClr val="accent2">
                    <a:lumMod val="75000"/>
                  </a:schemeClr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 </a:t>
            </a:r>
            <a:r>
              <a:rPr lang="en-GB" sz="4400" b="1" dirty="0" err="1" smtClean="0">
                <a:solidFill>
                  <a:schemeClr val="accent2">
                    <a:lumMod val="75000"/>
                  </a:schemeClr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trabajar</a:t>
            </a:r>
            <a:r>
              <a:rPr lang="en-GB" sz="4400" b="1" dirty="0" smtClean="0">
                <a:solidFill>
                  <a:schemeClr val="accent2">
                    <a:lumMod val="75000"/>
                  </a:schemeClr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 </a:t>
            </a:r>
            <a:r>
              <a:rPr lang="en-GB" sz="4400" b="1" dirty="0" err="1" smtClean="0">
                <a:solidFill>
                  <a:schemeClr val="accent2">
                    <a:lumMod val="75000"/>
                  </a:schemeClr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en</a:t>
            </a:r>
            <a:r>
              <a:rPr lang="en-GB" sz="4400" b="1" dirty="0" smtClean="0">
                <a:solidFill>
                  <a:schemeClr val="accent2">
                    <a:lumMod val="75000"/>
                  </a:schemeClr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 la </a:t>
            </a:r>
            <a:r>
              <a:rPr lang="en-GB" sz="4400" b="1" dirty="0" err="1" smtClean="0">
                <a:solidFill>
                  <a:schemeClr val="accent2">
                    <a:lumMod val="75000"/>
                  </a:schemeClr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Comisión</a:t>
            </a:r>
            <a:r>
              <a:rPr lang="en-GB" sz="4400" b="1" dirty="0" smtClean="0">
                <a:solidFill>
                  <a:schemeClr val="accent2">
                    <a:lumMod val="75000"/>
                  </a:schemeClr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 </a:t>
            </a:r>
            <a:r>
              <a:rPr lang="en-GB" sz="4400" b="1" dirty="0" err="1" smtClean="0">
                <a:solidFill>
                  <a:schemeClr val="accent2">
                    <a:lumMod val="75000"/>
                  </a:schemeClr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Europea</a:t>
            </a:r>
            <a:r>
              <a:rPr lang="en-GB" sz="4400" b="1" dirty="0" smtClean="0">
                <a:solidFill>
                  <a:schemeClr val="accent2">
                    <a:lumMod val="75000"/>
                  </a:schemeClr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?</a:t>
            </a:r>
            <a:endParaRPr lang="es-ES" sz="4400" b="1" dirty="0">
              <a:solidFill>
                <a:schemeClr val="accent2">
                  <a:lumMod val="75000"/>
                </a:schemeClr>
              </a:solidFill>
              <a:latin typeface="Aharoni" panose="020B0604020202020204" pitchFamily="2" charset="-79"/>
              <a:cs typeface="Aharoni" panose="020B0604020202020204" pitchFamily="2" charset="-79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953756" y="5560041"/>
            <a:ext cx="3068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solidFill>
                  <a:schemeClr val="accent2">
                    <a:lumMod val="75000"/>
                  </a:schemeClr>
                </a:solidFill>
              </a:rPr>
              <a:t>Isabel Otero Barderas</a:t>
            </a:r>
          </a:p>
          <a:p>
            <a:r>
              <a:rPr lang="fr-BE" sz="1200" dirty="0" err="1" smtClean="0">
                <a:solidFill>
                  <a:schemeClr val="accent1">
                    <a:lumMod val="75000"/>
                  </a:schemeClr>
                </a:solidFill>
              </a:rPr>
              <a:t>Asistente</a:t>
            </a:r>
            <a:r>
              <a:rPr lang="fr-BE" sz="1200" dirty="0" smtClean="0">
                <a:solidFill>
                  <a:schemeClr val="accent1">
                    <a:lumMod val="75000"/>
                  </a:schemeClr>
                </a:solidFill>
              </a:rPr>
              <a:t> de </a:t>
            </a:r>
            <a:r>
              <a:rPr lang="fr-BE" sz="1200" dirty="0" err="1" smtClean="0">
                <a:solidFill>
                  <a:schemeClr val="accent1">
                    <a:lumMod val="75000"/>
                  </a:schemeClr>
                </a:solidFill>
              </a:rPr>
              <a:t>políticas</a:t>
            </a:r>
            <a:r>
              <a:rPr lang="fr-BE" sz="1200" dirty="0" smtClean="0">
                <a:solidFill>
                  <a:schemeClr val="accent1">
                    <a:lumMod val="75000"/>
                  </a:schemeClr>
                </a:solidFill>
              </a:rPr>
              <a:t> en la </a:t>
            </a:r>
            <a:r>
              <a:rPr lang="fr-BE" sz="1200" dirty="0" err="1" smtClean="0">
                <a:solidFill>
                  <a:schemeClr val="accent1">
                    <a:lumMod val="75000"/>
                  </a:schemeClr>
                </a:solidFill>
              </a:rPr>
              <a:t>Comisión</a:t>
            </a:r>
            <a:r>
              <a:rPr lang="fr-BE" sz="1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BE" sz="1200" dirty="0" err="1" smtClean="0">
                <a:solidFill>
                  <a:schemeClr val="accent1">
                    <a:lumMod val="75000"/>
                  </a:schemeClr>
                </a:solidFill>
              </a:rPr>
              <a:t>Europea</a:t>
            </a:r>
            <a:endParaRPr lang="fr-BE" sz="12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r-BE" sz="1200" dirty="0" err="1" smtClean="0">
                <a:solidFill>
                  <a:schemeClr val="accent1">
                    <a:lumMod val="75000"/>
                  </a:schemeClr>
                </a:solidFill>
              </a:rPr>
              <a:t>Alumna</a:t>
            </a:r>
            <a:r>
              <a:rPr lang="fr-BE" sz="1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BE" sz="1200" dirty="0" err="1" smtClean="0">
                <a:solidFill>
                  <a:schemeClr val="accent1">
                    <a:lumMod val="75000"/>
                  </a:schemeClr>
                </a:solidFill>
              </a:rPr>
              <a:t>del</a:t>
            </a:r>
            <a:r>
              <a:rPr lang="fr-BE" sz="1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BE" sz="1200" dirty="0" err="1" smtClean="0">
                <a:solidFill>
                  <a:schemeClr val="accent1">
                    <a:lumMod val="75000"/>
                  </a:schemeClr>
                </a:solidFill>
              </a:rPr>
              <a:t>Máster</a:t>
            </a:r>
            <a:r>
              <a:rPr lang="fr-BE" sz="1200" dirty="0" smtClean="0">
                <a:solidFill>
                  <a:schemeClr val="accent1">
                    <a:lumMod val="75000"/>
                  </a:schemeClr>
                </a:solidFill>
              </a:rPr>
              <a:t> sobre </a:t>
            </a:r>
            <a:r>
              <a:rPr lang="fr-BE" sz="1200" dirty="0" err="1" smtClean="0">
                <a:solidFill>
                  <a:schemeClr val="accent1">
                    <a:lumMod val="75000"/>
                  </a:schemeClr>
                </a:solidFill>
              </a:rPr>
              <a:t>Estudios</a:t>
            </a:r>
            <a:r>
              <a:rPr lang="fr-BE" sz="1200" dirty="0" smtClean="0">
                <a:solidFill>
                  <a:schemeClr val="accent1">
                    <a:lumMod val="75000"/>
                  </a:schemeClr>
                </a:solidFill>
              </a:rPr>
              <a:t> de la </a:t>
            </a:r>
            <a:r>
              <a:rPr lang="fr-BE" sz="1200" dirty="0" err="1" smtClean="0">
                <a:solidFill>
                  <a:schemeClr val="accent1">
                    <a:lumMod val="75000"/>
                  </a:schemeClr>
                </a:solidFill>
              </a:rPr>
              <a:t>Unión</a:t>
            </a:r>
            <a:r>
              <a:rPr lang="fr-BE" sz="1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BE" sz="1200" dirty="0" err="1" smtClean="0">
                <a:solidFill>
                  <a:schemeClr val="accent1">
                    <a:lumMod val="75000"/>
                  </a:schemeClr>
                </a:solidFill>
              </a:rPr>
              <a:t>Europea</a:t>
            </a:r>
            <a:r>
              <a:rPr lang="fr-BE" sz="1200" dirty="0" smtClean="0">
                <a:solidFill>
                  <a:schemeClr val="accent1">
                    <a:lumMod val="75000"/>
                  </a:schemeClr>
                </a:solidFill>
              </a:rPr>
              <a:t> (USAL 2018-2019)</a:t>
            </a:r>
            <a:endParaRPr lang="fr-BE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1443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b="1" u="sng" dirty="0" smtClean="0">
                <a:solidFill>
                  <a:schemeClr val="accent1">
                    <a:lumMod val="75000"/>
                  </a:schemeClr>
                </a:solidFill>
              </a:rPr>
              <a:t>CAST</a:t>
            </a:r>
            <a:endParaRPr lang="fr-BE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5057" y="1690688"/>
            <a:ext cx="1135236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err="1" smtClean="0">
                <a:solidFill>
                  <a:schemeClr val="accent2">
                    <a:lumMod val="75000"/>
                  </a:schemeClr>
                </a:solidFill>
              </a:rPr>
              <a:t>Tipos</a:t>
            </a:r>
            <a:r>
              <a:rPr lang="fr-BE" dirty="0" smtClean="0">
                <a:solidFill>
                  <a:schemeClr val="accent2">
                    <a:lumMod val="75000"/>
                  </a:schemeClr>
                </a:solidFill>
              </a:rPr>
              <a:t> de </a:t>
            </a:r>
            <a:r>
              <a:rPr lang="fr-BE" dirty="0" err="1" smtClean="0">
                <a:solidFill>
                  <a:schemeClr val="accent2">
                    <a:lumMod val="75000"/>
                  </a:schemeClr>
                </a:solidFill>
              </a:rPr>
              <a:t>contrato</a:t>
            </a:r>
            <a:r>
              <a:rPr lang="fr-BE" dirty="0" smtClean="0"/>
              <a:t>:</a:t>
            </a:r>
          </a:p>
          <a:p>
            <a:endParaRPr lang="fr-BE" dirty="0"/>
          </a:p>
          <a:p>
            <a:r>
              <a:rPr lang="fr-BE" dirty="0" smtClean="0"/>
              <a:t>FG-I -&gt; </a:t>
            </a:r>
            <a:r>
              <a:rPr lang="es-ES" dirty="0"/>
              <a:t>tareas auxiliares manuales y administrativas</a:t>
            </a:r>
            <a:endParaRPr lang="fr-BE" dirty="0" smtClean="0"/>
          </a:p>
          <a:p>
            <a:r>
              <a:rPr lang="fr-BE" dirty="0" smtClean="0"/>
              <a:t>FG-II -&gt; t</a:t>
            </a:r>
            <a:r>
              <a:rPr lang="es-ES" dirty="0" err="1" smtClean="0"/>
              <a:t>areas</a:t>
            </a:r>
            <a:r>
              <a:rPr lang="es-ES" dirty="0" smtClean="0"/>
              <a:t> </a:t>
            </a:r>
            <a:r>
              <a:rPr lang="es-ES" dirty="0"/>
              <a:t>de oficina y secretaría, gestión administrativa y equivalentes</a:t>
            </a:r>
            <a:endParaRPr lang="fr-BE" dirty="0" smtClean="0"/>
          </a:p>
          <a:p>
            <a:r>
              <a:rPr lang="fr-BE" dirty="0" smtClean="0"/>
              <a:t>FG-III -&gt; </a:t>
            </a:r>
            <a:r>
              <a:rPr lang="es-ES" dirty="0"/>
              <a:t>tareas de ejecución, redacción, contabilidad y tareas técnicas equivalentes</a:t>
            </a:r>
            <a:endParaRPr lang="fr-BE" dirty="0" smtClean="0"/>
          </a:p>
          <a:p>
            <a:r>
              <a:rPr lang="fr-BE" dirty="0" smtClean="0"/>
              <a:t>FG-IV -&gt; </a:t>
            </a:r>
            <a:r>
              <a:rPr lang="es-ES" dirty="0"/>
              <a:t>tareas de administración, asesoramiento, traducción y tareas técnicas </a:t>
            </a:r>
            <a:r>
              <a:rPr lang="es-ES" dirty="0" smtClean="0"/>
              <a:t>equivalentes</a:t>
            </a:r>
          </a:p>
          <a:p>
            <a:endParaRPr lang="es-ES" dirty="0"/>
          </a:p>
          <a:p>
            <a:r>
              <a:rPr lang="es-ES" dirty="0" smtClean="0">
                <a:solidFill>
                  <a:schemeClr val="accent2">
                    <a:lumMod val="75000"/>
                  </a:schemeClr>
                </a:solidFill>
              </a:rPr>
              <a:t>Áreas de especialización</a:t>
            </a:r>
            <a:r>
              <a:rPr lang="es-ES" dirty="0" smtClean="0"/>
              <a:t>:</a:t>
            </a:r>
          </a:p>
          <a:p>
            <a:endParaRPr lang="es-ES" dirty="0"/>
          </a:p>
          <a:p>
            <a:r>
              <a:rPr lang="es-ES" dirty="0" smtClean="0"/>
              <a:t>Finanzas, jefe de proyecto, recursos humanos, comunicación, ciencias políticas, derecho, información y tecnologías de la comunicación, </a:t>
            </a:r>
            <a:r>
              <a:rPr lang="es-ES" dirty="0" err="1" smtClean="0"/>
              <a:t>educational</a:t>
            </a:r>
            <a:r>
              <a:rPr lang="es-ES" dirty="0" smtClean="0"/>
              <a:t> </a:t>
            </a:r>
            <a:r>
              <a:rPr lang="es-ES" dirty="0" err="1" smtClean="0"/>
              <a:t>psychologists</a:t>
            </a:r>
            <a:r>
              <a:rPr lang="es-ES" dirty="0" smtClean="0"/>
              <a:t> (solo FGIV), traducción (solo FGIV), </a:t>
            </a:r>
            <a:r>
              <a:rPr lang="es-ES" dirty="0" err="1" smtClean="0"/>
              <a:t>proofreaders</a:t>
            </a:r>
            <a:r>
              <a:rPr lang="es-ES" dirty="0" smtClean="0"/>
              <a:t> (solo FGIII).</a:t>
            </a:r>
          </a:p>
          <a:p>
            <a:endParaRPr lang="es-ES" dirty="0"/>
          </a:p>
          <a:p>
            <a:r>
              <a:rPr lang="es-ES" dirty="0" smtClean="0">
                <a:solidFill>
                  <a:schemeClr val="accent2">
                    <a:lumMod val="75000"/>
                  </a:schemeClr>
                </a:solidFill>
              </a:rPr>
              <a:t>Examen de acceso</a:t>
            </a:r>
            <a:r>
              <a:rPr lang="es-ES" dirty="0" smtClean="0"/>
              <a:t>:</a:t>
            </a:r>
          </a:p>
          <a:p>
            <a:endParaRPr lang="es-ES" dirty="0"/>
          </a:p>
          <a:p>
            <a:r>
              <a:rPr lang="es-ES" dirty="0" smtClean="0"/>
              <a:t>CBT (Matemáticas, lingüística y abstracto) + </a:t>
            </a:r>
            <a:r>
              <a:rPr lang="es-ES" u="sng" dirty="0" smtClean="0"/>
              <a:t>examen de conocimientos de la materia.</a:t>
            </a:r>
          </a:p>
          <a:p>
            <a:r>
              <a:rPr lang="es-ES" dirty="0" smtClean="0"/>
              <a:t>Períodos abiertos 1 vez al mes (a principios de mes)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6009014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132" y="589411"/>
            <a:ext cx="10515600" cy="1325563"/>
          </a:xfrm>
        </p:spPr>
        <p:txBody>
          <a:bodyPr/>
          <a:lstStyle/>
          <a:p>
            <a:r>
              <a:rPr lang="fr-BE" dirty="0" smtClean="0">
                <a:solidFill>
                  <a:schemeClr val="accent2">
                    <a:lumMod val="75000"/>
                  </a:schemeClr>
                </a:solidFill>
              </a:rPr>
              <a:t>¡Gracias, y </a:t>
            </a:r>
            <a:r>
              <a:rPr lang="fr-BE" dirty="0" err="1" smtClean="0">
                <a:solidFill>
                  <a:schemeClr val="accent2">
                    <a:lumMod val="75000"/>
                  </a:schemeClr>
                </a:solidFill>
              </a:rPr>
              <a:t>suerte</a:t>
            </a:r>
            <a:r>
              <a:rPr lang="fr-BE" dirty="0" smtClean="0">
                <a:solidFill>
                  <a:schemeClr val="accent2">
                    <a:lumMod val="75000"/>
                  </a:schemeClr>
                </a:solidFill>
              </a:rPr>
              <a:t>!</a:t>
            </a:r>
            <a:br>
              <a:rPr lang="fr-BE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fr-BE" dirty="0" smtClean="0">
                <a:solidFill>
                  <a:schemeClr val="accent2">
                    <a:lumMod val="75000"/>
                  </a:schemeClr>
                </a:solidFill>
              </a:rPr>
              <a:t>Nos </a:t>
            </a:r>
            <a:r>
              <a:rPr lang="fr-BE" dirty="0" err="1" smtClean="0">
                <a:solidFill>
                  <a:schemeClr val="accent2">
                    <a:lumMod val="75000"/>
                  </a:schemeClr>
                </a:solidFill>
              </a:rPr>
              <a:t>vemos</a:t>
            </a:r>
            <a:r>
              <a:rPr lang="fr-BE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BE" dirty="0" err="1" smtClean="0">
                <a:solidFill>
                  <a:schemeClr val="accent2">
                    <a:lumMod val="75000"/>
                  </a:schemeClr>
                </a:solidFill>
              </a:rPr>
              <a:t>por</a:t>
            </a:r>
            <a:r>
              <a:rPr lang="fr-BE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BE" dirty="0" err="1" smtClean="0">
                <a:solidFill>
                  <a:schemeClr val="accent2">
                    <a:lumMod val="75000"/>
                  </a:schemeClr>
                </a:solidFill>
              </a:rPr>
              <a:t>Bruselas</a:t>
            </a:r>
            <a:r>
              <a:rPr lang="fr-BE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BE" dirty="0" smtClean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</a:t>
            </a:r>
            <a:endParaRPr lang="fr-BE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6041" y="2100893"/>
            <a:ext cx="5442729" cy="36284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90868" y="5729379"/>
            <a:ext cx="54058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000" dirty="0" smtClean="0"/>
              <a:t>(Ya </a:t>
            </a:r>
            <a:r>
              <a:rPr lang="fr-BE" sz="1000" dirty="0" err="1" smtClean="0"/>
              <a:t>descubriréis</a:t>
            </a:r>
            <a:r>
              <a:rPr lang="fr-BE" sz="1000" dirty="0" smtClean="0"/>
              <a:t> </a:t>
            </a:r>
            <a:r>
              <a:rPr lang="fr-BE" sz="1000" dirty="0" err="1" smtClean="0"/>
              <a:t>qué</a:t>
            </a:r>
            <a:r>
              <a:rPr lang="fr-BE" sz="1000" dirty="0" smtClean="0"/>
              <a:t> es PLUX)</a:t>
            </a:r>
            <a:endParaRPr lang="fr-BE" sz="1000" dirty="0"/>
          </a:p>
        </p:txBody>
      </p:sp>
      <p:sp>
        <p:nvSpPr>
          <p:cNvPr id="6" name="TextBox 5"/>
          <p:cNvSpPr txBox="1"/>
          <p:nvPr/>
        </p:nvSpPr>
        <p:spPr>
          <a:xfrm>
            <a:off x="868392" y="5360047"/>
            <a:ext cx="4525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Isabel Otero Barderas</a:t>
            </a:r>
            <a:endParaRPr lang="fr-BE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61" y="5411497"/>
            <a:ext cx="266431" cy="266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625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5722" y="1377370"/>
            <a:ext cx="11036678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b="1" dirty="0" smtClean="0"/>
              <a:t>¿</a:t>
            </a:r>
            <a:r>
              <a:rPr lang="fr-BE" sz="2800" b="1" dirty="0" err="1" smtClean="0"/>
              <a:t>Qué</a:t>
            </a:r>
            <a:r>
              <a:rPr lang="fr-BE" sz="2800" b="1" dirty="0" smtClean="0"/>
              <a:t> son las </a:t>
            </a:r>
            <a:r>
              <a:rPr lang="fr-BE" sz="2800" b="1" dirty="0" smtClean="0">
                <a:solidFill>
                  <a:srgbClr val="002060"/>
                </a:solidFill>
              </a:rPr>
              <a:t>Blue Book</a:t>
            </a:r>
            <a:r>
              <a:rPr lang="fr-BE" sz="2800" b="1" dirty="0" smtClean="0"/>
              <a:t>?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BE" dirty="0" err="1" smtClean="0"/>
              <a:t>Prácticas</a:t>
            </a:r>
            <a:r>
              <a:rPr lang="fr-BE" dirty="0" smtClean="0"/>
              <a:t> en la </a:t>
            </a:r>
            <a:r>
              <a:rPr lang="fr-BE" dirty="0" err="1" smtClean="0"/>
              <a:t>Comisión</a:t>
            </a:r>
            <a:r>
              <a:rPr lang="fr-BE" dirty="0" smtClean="0"/>
              <a:t> </a:t>
            </a:r>
            <a:r>
              <a:rPr lang="fr-BE" dirty="0" err="1" smtClean="0"/>
              <a:t>Europea</a:t>
            </a:r>
            <a:endParaRPr lang="fr-BE" dirty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BE" dirty="0" err="1" smtClean="0"/>
              <a:t>Duración</a:t>
            </a:r>
            <a:r>
              <a:rPr lang="fr-BE" dirty="0" smtClean="0"/>
              <a:t>: 5 </a:t>
            </a:r>
            <a:r>
              <a:rPr lang="fr-BE" dirty="0" err="1" smtClean="0"/>
              <a:t>meses</a:t>
            </a:r>
            <a:endParaRPr lang="fr-BE" dirty="0" smtClean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BE" dirty="0" err="1" smtClean="0"/>
              <a:t>Períodos</a:t>
            </a:r>
            <a:r>
              <a:rPr lang="fr-BE" dirty="0" smtClean="0"/>
              <a:t> disponibles en el </a:t>
            </a:r>
            <a:r>
              <a:rPr lang="fr-BE" dirty="0" err="1" smtClean="0"/>
              <a:t>año</a:t>
            </a:r>
            <a:r>
              <a:rPr lang="fr-BE" dirty="0" smtClean="0"/>
              <a:t>: de </a:t>
            </a:r>
            <a:r>
              <a:rPr lang="fr-BE" u="sng" dirty="0" err="1" smtClean="0">
                <a:solidFill>
                  <a:srgbClr val="002060"/>
                </a:solidFill>
              </a:rPr>
              <a:t>marzo</a:t>
            </a:r>
            <a:r>
              <a:rPr lang="fr-BE" u="sng" dirty="0" smtClean="0">
                <a:solidFill>
                  <a:srgbClr val="002060"/>
                </a:solidFill>
              </a:rPr>
              <a:t> a </a:t>
            </a:r>
            <a:r>
              <a:rPr lang="fr-BE" u="sng" dirty="0" err="1" smtClean="0">
                <a:solidFill>
                  <a:srgbClr val="002060"/>
                </a:solidFill>
              </a:rPr>
              <a:t>julio</a:t>
            </a:r>
            <a:r>
              <a:rPr lang="fr-BE" u="sng" dirty="0" smtClean="0">
                <a:solidFill>
                  <a:srgbClr val="002060"/>
                </a:solidFill>
              </a:rPr>
              <a:t> </a:t>
            </a:r>
            <a:r>
              <a:rPr lang="fr-BE" dirty="0" smtClean="0"/>
              <a:t>// de </a:t>
            </a:r>
            <a:r>
              <a:rPr lang="fr-BE" u="sng" dirty="0" err="1" smtClean="0">
                <a:solidFill>
                  <a:srgbClr val="002060"/>
                </a:solidFill>
              </a:rPr>
              <a:t>octubre</a:t>
            </a:r>
            <a:r>
              <a:rPr lang="fr-BE" u="sng" dirty="0" smtClean="0">
                <a:solidFill>
                  <a:srgbClr val="002060"/>
                </a:solidFill>
              </a:rPr>
              <a:t> a </a:t>
            </a:r>
            <a:r>
              <a:rPr lang="fr-BE" u="sng" dirty="0" err="1" smtClean="0">
                <a:solidFill>
                  <a:srgbClr val="002060"/>
                </a:solidFill>
              </a:rPr>
              <a:t>marzo</a:t>
            </a:r>
            <a:endParaRPr lang="fr-BE" u="sng" dirty="0" smtClean="0">
              <a:solidFill>
                <a:srgbClr val="002060"/>
              </a:solidFill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BE" dirty="0" err="1" smtClean="0"/>
              <a:t>Salario</a:t>
            </a:r>
            <a:r>
              <a:rPr lang="fr-BE" dirty="0" smtClean="0"/>
              <a:t> </a:t>
            </a:r>
            <a:r>
              <a:rPr lang="fr-BE" dirty="0" err="1" smtClean="0"/>
              <a:t>aproximado</a:t>
            </a:r>
            <a:r>
              <a:rPr lang="fr-BE" dirty="0" smtClean="0"/>
              <a:t>: 1200 euros al mes (</a:t>
            </a:r>
            <a:r>
              <a:rPr lang="fr-BE" dirty="0" err="1" smtClean="0"/>
              <a:t>dependiendo</a:t>
            </a:r>
            <a:r>
              <a:rPr lang="fr-BE" dirty="0" smtClean="0"/>
              <a:t> de las </a:t>
            </a:r>
            <a:r>
              <a:rPr lang="fr-BE" dirty="0" err="1" smtClean="0"/>
              <a:t>condiciones</a:t>
            </a:r>
            <a:r>
              <a:rPr lang="fr-BE" dirty="0" smtClean="0"/>
              <a:t> </a:t>
            </a:r>
            <a:r>
              <a:rPr lang="fr-BE" dirty="0" err="1" smtClean="0"/>
              <a:t>elegidas</a:t>
            </a:r>
            <a:r>
              <a:rPr lang="fr-BE" dirty="0" smtClean="0"/>
              <a:t>: si se </a:t>
            </a:r>
            <a:r>
              <a:rPr lang="fr-BE" dirty="0" err="1" smtClean="0"/>
              <a:t>escoge</a:t>
            </a:r>
            <a:r>
              <a:rPr lang="fr-BE" dirty="0" smtClean="0"/>
              <a:t> </a:t>
            </a:r>
            <a:r>
              <a:rPr lang="fr-BE" dirty="0" err="1" smtClean="0"/>
              <a:t>seguro</a:t>
            </a:r>
            <a:r>
              <a:rPr lang="fr-BE" dirty="0" smtClean="0"/>
              <a:t> médico </a:t>
            </a:r>
            <a:r>
              <a:rPr lang="fr-BE" dirty="0" err="1" smtClean="0"/>
              <a:t>privado</a:t>
            </a:r>
            <a:r>
              <a:rPr lang="fr-BE" dirty="0" smtClean="0"/>
              <a:t> </a:t>
            </a:r>
            <a:r>
              <a:rPr lang="fr-BE" dirty="0" err="1" smtClean="0"/>
              <a:t>etc</a:t>
            </a:r>
            <a:r>
              <a:rPr lang="fr-BE" dirty="0" smtClean="0"/>
              <a:t>), con </a:t>
            </a:r>
            <a:r>
              <a:rPr lang="fr-BE" dirty="0" err="1" smtClean="0"/>
              <a:t>reembolso</a:t>
            </a:r>
            <a:r>
              <a:rPr lang="fr-BE" dirty="0" smtClean="0"/>
              <a:t> de </a:t>
            </a:r>
            <a:r>
              <a:rPr lang="fr-BE" dirty="0" err="1" smtClean="0"/>
              <a:t>gastos</a:t>
            </a:r>
            <a:r>
              <a:rPr lang="fr-BE" dirty="0" smtClean="0"/>
              <a:t> de </a:t>
            </a:r>
            <a:r>
              <a:rPr lang="fr-BE" dirty="0" err="1" smtClean="0"/>
              <a:t>desplazamiento</a:t>
            </a:r>
            <a:r>
              <a:rPr lang="fr-BE" dirty="0" smtClean="0"/>
              <a:t>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BE" dirty="0" err="1" smtClean="0"/>
              <a:t>Tipos</a:t>
            </a:r>
            <a:r>
              <a:rPr lang="fr-BE" dirty="0" smtClean="0"/>
              <a:t> de </a:t>
            </a:r>
            <a:r>
              <a:rPr lang="fr-BE" dirty="0" err="1" smtClean="0"/>
              <a:t>prácticas</a:t>
            </a:r>
            <a:r>
              <a:rPr lang="fr-BE" dirty="0" smtClean="0"/>
              <a:t> disponibles: </a:t>
            </a:r>
            <a:r>
              <a:rPr lang="fr-BE" dirty="0" err="1" smtClean="0"/>
              <a:t>Administrativas</a:t>
            </a:r>
            <a:r>
              <a:rPr lang="fr-BE" dirty="0" smtClean="0"/>
              <a:t> // </a:t>
            </a:r>
            <a:r>
              <a:rPr lang="fr-BE" dirty="0" err="1" smtClean="0"/>
              <a:t>Traducción</a:t>
            </a:r>
            <a:endParaRPr lang="fr-BE" dirty="0" smtClean="0"/>
          </a:p>
        </p:txBody>
      </p:sp>
    </p:spTree>
    <p:extLst>
      <p:ext uri="{BB962C8B-B14F-4D97-AF65-F5344CB8AC3E}">
        <p14:creationId xmlns:p14="http://schemas.microsoft.com/office/powerpoint/2010/main" val="1043330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3BA0D0E9-15F2-45AA-828A-7C89BB32CDC3}"/>
              </a:ext>
            </a:extLst>
          </p:cNvPr>
          <p:cNvSpPr txBox="1"/>
          <p:nvPr/>
        </p:nvSpPr>
        <p:spPr>
          <a:xfrm>
            <a:off x="3640455" y="836129"/>
            <a:ext cx="10580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>
                <a:solidFill>
                  <a:srgbClr val="002060"/>
                </a:solidFill>
              </a:rPr>
              <a:t>Declaración</a:t>
            </a:r>
            <a:r>
              <a:rPr lang="en-GB" sz="2800" b="1" dirty="0">
                <a:solidFill>
                  <a:srgbClr val="002060"/>
                </a:solidFill>
              </a:rPr>
              <a:t> de </a:t>
            </a:r>
            <a:r>
              <a:rPr lang="en-GB" sz="2800" b="1" dirty="0" err="1">
                <a:solidFill>
                  <a:srgbClr val="002060"/>
                </a:solidFill>
              </a:rPr>
              <a:t>elegibilidad</a:t>
            </a:r>
            <a:endParaRPr lang="es-ES" sz="2800" b="1" dirty="0">
              <a:solidFill>
                <a:srgbClr val="002060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419C77A-3CA0-4013-BA57-738763414851}"/>
              </a:ext>
            </a:extLst>
          </p:cNvPr>
          <p:cNvSpPr txBox="1"/>
          <p:nvPr/>
        </p:nvSpPr>
        <p:spPr>
          <a:xfrm>
            <a:off x="805543" y="1828800"/>
            <a:ext cx="107960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¿Has </a:t>
            </a:r>
            <a:r>
              <a:rPr lang="en-US" b="1" dirty="0" err="1" smtClean="0"/>
              <a:t>obtenido</a:t>
            </a:r>
            <a:r>
              <a:rPr lang="en-US" b="1" dirty="0" smtClean="0"/>
              <a:t> un </a:t>
            </a:r>
            <a:r>
              <a:rPr lang="en-US" b="1" dirty="0" err="1" smtClean="0"/>
              <a:t>título</a:t>
            </a:r>
            <a:r>
              <a:rPr lang="en-US" b="1" dirty="0" smtClean="0"/>
              <a:t> </a:t>
            </a:r>
            <a:r>
              <a:rPr lang="en-US" b="1" dirty="0" err="1" smtClean="0"/>
              <a:t>universitario</a:t>
            </a:r>
            <a:r>
              <a:rPr lang="en-US" b="1" dirty="0" smtClean="0"/>
              <a:t> de, al </a:t>
            </a:r>
            <a:r>
              <a:rPr lang="en-US" b="1" dirty="0" err="1" smtClean="0"/>
              <a:t>menos</a:t>
            </a:r>
            <a:r>
              <a:rPr lang="en-US" b="1" dirty="0" smtClean="0"/>
              <a:t>, 3 </a:t>
            </a:r>
            <a:r>
              <a:rPr lang="en-US" b="1" dirty="0" err="1" smtClean="0"/>
              <a:t>años</a:t>
            </a:r>
            <a:r>
              <a:rPr lang="en-US" b="1" dirty="0" smtClean="0"/>
              <a:t> de </a:t>
            </a:r>
            <a:r>
              <a:rPr lang="en-US" b="1" dirty="0" err="1" smtClean="0"/>
              <a:t>duración</a:t>
            </a:r>
            <a:r>
              <a:rPr lang="en-US" b="1" dirty="0" smtClean="0"/>
              <a:t>?</a:t>
            </a:r>
          </a:p>
          <a:p>
            <a:endParaRPr lang="en-US" dirty="0" smtClean="0"/>
          </a:p>
          <a:p>
            <a:r>
              <a:rPr lang="en-US" b="1" dirty="0" smtClean="0"/>
              <a:t>¿</a:t>
            </a:r>
            <a:r>
              <a:rPr lang="en-US" b="1" dirty="0" err="1" smtClean="0"/>
              <a:t>Tienes</a:t>
            </a:r>
            <a:r>
              <a:rPr lang="en-US" b="1" dirty="0" smtClean="0"/>
              <a:t> un </a:t>
            </a:r>
            <a:r>
              <a:rPr lang="en-US" b="1" dirty="0" err="1" smtClean="0"/>
              <a:t>nivel</a:t>
            </a:r>
            <a:r>
              <a:rPr lang="en-US" b="1" dirty="0" smtClean="0"/>
              <a:t> C1 o C2 </a:t>
            </a:r>
            <a:r>
              <a:rPr lang="en-US" b="1" u="sng" dirty="0" err="1" smtClean="0"/>
              <a:t>certificado</a:t>
            </a:r>
            <a:r>
              <a:rPr lang="en-US" b="1" dirty="0" smtClean="0"/>
              <a:t> </a:t>
            </a:r>
            <a:r>
              <a:rPr lang="en-US" b="1" dirty="0" err="1" smtClean="0"/>
              <a:t>en</a:t>
            </a:r>
            <a:r>
              <a:rPr lang="en-US" b="1" dirty="0" smtClean="0"/>
              <a:t> </a:t>
            </a:r>
            <a:r>
              <a:rPr lang="en-US" b="1" dirty="0" err="1" smtClean="0"/>
              <a:t>una</a:t>
            </a:r>
            <a:r>
              <a:rPr lang="en-US" b="1" dirty="0" smtClean="0"/>
              <a:t> de las </a:t>
            </a:r>
            <a:r>
              <a:rPr lang="en-US" b="1" u="sng" dirty="0" smtClean="0"/>
              <a:t>3 </a:t>
            </a:r>
            <a:r>
              <a:rPr lang="en-US" b="1" u="sng" dirty="0" err="1" smtClean="0"/>
              <a:t>lenguas</a:t>
            </a:r>
            <a:r>
              <a:rPr lang="en-US" b="1" u="sng" dirty="0" smtClean="0"/>
              <a:t> de </a:t>
            </a:r>
            <a:r>
              <a:rPr lang="en-US" b="1" u="sng" dirty="0" err="1" smtClean="0"/>
              <a:t>trabajo</a:t>
            </a:r>
            <a:r>
              <a:rPr lang="en-US" b="1" u="sng" dirty="0" smtClean="0"/>
              <a:t> de la </a:t>
            </a:r>
            <a:r>
              <a:rPr lang="en-US" b="1" u="sng" dirty="0" err="1" smtClean="0"/>
              <a:t>Comisión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Europea</a:t>
            </a:r>
            <a:r>
              <a:rPr lang="en-US" b="1" dirty="0" smtClean="0"/>
              <a:t>, o </a:t>
            </a:r>
            <a:r>
              <a:rPr lang="en-US" b="1" dirty="0" err="1" smtClean="0"/>
              <a:t>eres</a:t>
            </a:r>
            <a:r>
              <a:rPr lang="en-US" b="1" dirty="0" smtClean="0"/>
              <a:t> </a:t>
            </a:r>
            <a:r>
              <a:rPr lang="en-US" b="1" dirty="0" err="1" smtClean="0"/>
              <a:t>nativo</a:t>
            </a:r>
            <a:r>
              <a:rPr lang="en-US" b="1" dirty="0" smtClean="0"/>
              <a:t> de </a:t>
            </a:r>
            <a:r>
              <a:rPr lang="en-US" b="1" dirty="0" err="1" smtClean="0"/>
              <a:t>alguna</a:t>
            </a:r>
            <a:r>
              <a:rPr lang="en-US" b="1" dirty="0" smtClean="0"/>
              <a:t> de </a:t>
            </a:r>
            <a:r>
              <a:rPr lang="en-US" b="1" dirty="0" err="1" smtClean="0"/>
              <a:t>estas</a:t>
            </a:r>
            <a:r>
              <a:rPr lang="en-US" b="1" dirty="0" smtClean="0"/>
              <a:t> </a:t>
            </a:r>
            <a:r>
              <a:rPr lang="en-US" b="1" dirty="0" err="1" smtClean="0"/>
              <a:t>lenguas</a:t>
            </a:r>
            <a:r>
              <a:rPr lang="en-US" b="1" dirty="0" smtClean="0"/>
              <a:t>? </a:t>
            </a:r>
            <a:endParaRPr lang="en-US" b="1" dirty="0"/>
          </a:p>
          <a:p>
            <a:endParaRPr lang="en-US" dirty="0"/>
          </a:p>
          <a:p>
            <a:r>
              <a:rPr lang="en-US" b="1" dirty="0" smtClean="0"/>
              <a:t>¿Has </a:t>
            </a:r>
            <a:r>
              <a:rPr lang="en-US" b="1" dirty="0" err="1" smtClean="0"/>
              <a:t>trabajado</a:t>
            </a:r>
            <a:r>
              <a:rPr lang="en-US" b="1" dirty="0" smtClean="0"/>
              <a:t> </a:t>
            </a:r>
            <a:r>
              <a:rPr lang="en-US" b="1" dirty="0" err="1" smtClean="0"/>
              <a:t>en</a:t>
            </a:r>
            <a:r>
              <a:rPr lang="en-US" b="1" dirty="0" smtClean="0"/>
              <a:t> </a:t>
            </a:r>
            <a:r>
              <a:rPr lang="en-US" b="1" dirty="0" err="1" smtClean="0"/>
              <a:t>alguna</a:t>
            </a:r>
            <a:r>
              <a:rPr lang="en-US" b="1" dirty="0" smtClean="0"/>
              <a:t> </a:t>
            </a:r>
            <a:r>
              <a:rPr lang="en-US" b="1" dirty="0" err="1"/>
              <a:t>I</a:t>
            </a:r>
            <a:r>
              <a:rPr lang="en-US" b="1" dirty="0" err="1" smtClean="0"/>
              <a:t>nstitución</a:t>
            </a:r>
            <a:r>
              <a:rPr lang="en-US" b="1" dirty="0" smtClean="0"/>
              <a:t>, </a:t>
            </a:r>
            <a:r>
              <a:rPr lang="en-US" b="1" dirty="0" err="1"/>
              <a:t>Ó</a:t>
            </a:r>
            <a:r>
              <a:rPr lang="en-US" b="1" dirty="0" err="1" smtClean="0"/>
              <a:t>rgano</a:t>
            </a:r>
            <a:r>
              <a:rPr lang="en-US" b="1" dirty="0" smtClean="0"/>
              <a:t> o </a:t>
            </a:r>
            <a:r>
              <a:rPr lang="en-US" b="1" dirty="0" err="1" smtClean="0"/>
              <a:t>Agencia</a:t>
            </a:r>
            <a:r>
              <a:rPr lang="en-US" b="1" dirty="0" smtClean="0"/>
              <a:t> de la UE </a:t>
            </a:r>
            <a:r>
              <a:rPr lang="en-US" b="1" dirty="0" err="1" smtClean="0"/>
              <a:t>durante</a:t>
            </a:r>
            <a:r>
              <a:rPr lang="en-US" b="1" dirty="0" smtClean="0"/>
              <a:t> </a:t>
            </a:r>
            <a:r>
              <a:rPr lang="en-US" b="1" dirty="0" err="1" smtClean="0"/>
              <a:t>más</a:t>
            </a:r>
            <a:r>
              <a:rPr lang="en-US" b="1" dirty="0" smtClean="0"/>
              <a:t> de 6 </a:t>
            </a:r>
            <a:r>
              <a:rPr lang="en-US" b="1" dirty="0" err="1" smtClean="0"/>
              <a:t>semanas</a:t>
            </a:r>
            <a:r>
              <a:rPr lang="en-US" b="1" dirty="0" smtClean="0"/>
              <a:t>, </a:t>
            </a:r>
            <a:r>
              <a:rPr lang="en-US" b="1" dirty="0" err="1" smtClean="0"/>
              <a:t>como</a:t>
            </a:r>
            <a:r>
              <a:rPr lang="en-US" b="1" dirty="0" smtClean="0"/>
              <a:t> </a:t>
            </a:r>
            <a:r>
              <a:rPr lang="en-US" b="1" dirty="0" err="1" smtClean="0"/>
              <a:t>becario</a:t>
            </a:r>
            <a:r>
              <a:rPr lang="en-US" b="1" dirty="0" smtClean="0"/>
              <a:t> </a:t>
            </a:r>
            <a:r>
              <a:rPr lang="en-US" b="1" dirty="0" err="1" smtClean="0"/>
              <a:t>pagado</a:t>
            </a:r>
            <a:r>
              <a:rPr lang="en-US" b="1" dirty="0" smtClean="0"/>
              <a:t> o no </a:t>
            </a:r>
            <a:r>
              <a:rPr lang="en-US" b="1" dirty="0" err="1" smtClean="0"/>
              <a:t>pagado</a:t>
            </a:r>
            <a:r>
              <a:rPr lang="en-US" b="1" dirty="0" smtClean="0"/>
              <a:t>?</a:t>
            </a:r>
          </a:p>
          <a:p>
            <a:endParaRPr lang="en-US" b="1" dirty="0"/>
          </a:p>
          <a:p>
            <a:r>
              <a:rPr lang="en-US" b="1" dirty="0" err="1" smtClean="0"/>
              <a:t>Declaro</a:t>
            </a:r>
            <a:r>
              <a:rPr lang="en-US" b="1" dirty="0" smtClean="0"/>
              <a:t> que </a:t>
            </a:r>
            <a:r>
              <a:rPr lang="en-US" b="1" dirty="0" err="1" smtClean="0"/>
              <a:t>toda</a:t>
            </a:r>
            <a:r>
              <a:rPr lang="en-US" b="1" dirty="0" smtClean="0"/>
              <a:t> la </a:t>
            </a:r>
            <a:r>
              <a:rPr lang="en-US" b="1" dirty="0" err="1" smtClean="0"/>
              <a:t>información</a:t>
            </a:r>
            <a:r>
              <a:rPr lang="en-US" b="1" dirty="0" smtClean="0"/>
              <a:t> </a:t>
            </a:r>
            <a:r>
              <a:rPr lang="en-US" b="1" dirty="0" err="1" smtClean="0"/>
              <a:t>introducida</a:t>
            </a:r>
            <a:r>
              <a:rPr lang="en-US" b="1" dirty="0" smtClean="0"/>
              <a:t> </a:t>
            </a:r>
            <a:r>
              <a:rPr lang="en-US" b="1" dirty="0" err="1" smtClean="0"/>
              <a:t>en</a:t>
            </a:r>
            <a:r>
              <a:rPr lang="en-US" b="1" dirty="0" smtClean="0"/>
              <a:t> </a:t>
            </a:r>
            <a:r>
              <a:rPr lang="en-US" b="1" dirty="0" err="1" smtClean="0"/>
              <a:t>esta</a:t>
            </a:r>
            <a:r>
              <a:rPr lang="en-US" b="1" dirty="0" smtClean="0"/>
              <a:t> </a:t>
            </a:r>
            <a:r>
              <a:rPr lang="en-US" b="1" dirty="0" err="1" smtClean="0"/>
              <a:t>aplicación</a:t>
            </a:r>
            <a:r>
              <a:rPr lang="en-US" b="1" dirty="0" smtClean="0"/>
              <a:t> </a:t>
            </a:r>
            <a:r>
              <a:rPr lang="en-US" b="1" dirty="0" err="1" smtClean="0"/>
              <a:t>es</a:t>
            </a:r>
            <a:r>
              <a:rPr lang="en-US" b="1" dirty="0" smtClean="0"/>
              <a:t> real, y </a:t>
            </a:r>
            <a:r>
              <a:rPr lang="en-US" b="1" dirty="0" err="1" smtClean="0"/>
              <a:t>proporcionaré</a:t>
            </a:r>
            <a:r>
              <a:rPr lang="en-US" b="1" dirty="0" smtClean="0"/>
              <a:t> </a:t>
            </a:r>
            <a:r>
              <a:rPr lang="en-US" b="1" dirty="0" err="1" smtClean="0"/>
              <a:t>los</a:t>
            </a:r>
            <a:r>
              <a:rPr lang="en-US" b="1" dirty="0" smtClean="0"/>
              <a:t> </a:t>
            </a:r>
            <a:r>
              <a:rPr lang="en-US" b="1" u="sng" dirty="0" err="1" smtClean="0"/>
              <a:t>documentos</a:t>
            </a:r>
            <a:r>
              <a:rPr lang="en-US" b="1" u="sng" dirty="0" smtClean="0"/>
              <a:t> de </a:t>
            </a:r>
            <a:r>
              <a:rPr lang="en-US" b="1" u="sng" dirty="0" err="1" smtClean="0"/>
              <a:t>apoyo</a:t>
            </a:r>
            <a:r>
              <a:rPr lang="en-US" b="1" dirty="0" smtClean="0"/>
              <a:t> </a:t>
            </a:r>
            <a:r>
              <a:rPr lang="en-US" b="1" dirty="0" err="1" smtClean="0"/>
              <a:t>cuando</a:t>
            </a:r>
            <a:r>
              <a:rPr lang="en-US" b="1" dirty="0" smtClean="0"/>
              <a:t> me </a:t>
            </a:r>
            <a:r>
              <a:rPr lang="en-US" b="1" dirty="0" err="1" smtClean="0"/>
              <a:t>sean</a:t>
            </a:r>
            <a:r>
              <a:rPr lang="en-US" b="1" dirty="0" smtClean="0"/>
              <a:t> </a:t>
            </a:r>
            <a:r>
              <a:rPr lang="en-US" b="1" dirty="0" err="1" smtClean="0"/>
              <a:t>solicitados</a:t>
            </a:r>
            <a:r>
              <a:rPr lang="en-US" b="1" dirty="0" smtClean="0"/>
              <a:t> para </a:t>
            </a:r>
            <a:r>
              <a:rPr lang="en-US" b="1" dirty="0" err="1" smtClean="0"/>
              <a:t>probar</a:t>
            </a:r>
            <a:r>
              <a:rPr lang="en-US" b="1" dirty="0" smtClean="0"/>
              <a:t> que la </a:t>
            </a:r>
            <a:r>
              <a:rPr lang="en-US" b="1" dirty="0" err="1" smtClean="0"/>
              <a:t>información</a:t>
            </a:r>
            <a:r>
              <a:rPr lang="en-US" b="1" dirty="0" smtClean="0"/>
              <a:t> </a:t>
            </a:r>
            <a:r>
              <a:rPr lang="en-US" b="1" dirty="0" err="1" smtClean="0"/>
              <a:t>declarada</a:t>
            </a:r>
            <a:r>
              <a:rPr lang="en-US" b="1" dirty="0" smtClean="0"/>
              <a:t> </a:t>
            </a:r>
            <a:r>
              <a:rPr lang="en-US" b="1" dirty="0" err="1" smtClean="0"/>
              <a:t>en</a:t>
            </a:r>
            <a:r>
              <a:rPr lang="en-US" b="1" dirty="0" smtClean="0"/>
              <a:t> </a:t>
            </a:r>
            <a:r>
              <a:rPr lang="en-US" b="1" dirty="0" err="1" smtClean="0"/>
              <a:t>este</a:t>
            </a:r>
            <a:r>
              <a:rPr lang="en-US" b="1" dirty="0" smtClean="0"/>
              <a:t> </a:t>
            </a:r>
            <a:r>
              <a:rPr lang="en-US" b="1" dirty="0" err="1" smtClean="0"/>
              <a:t>formulario</a:t>
            </a:r>
            <a:r>
              <a:rPr lang="en-US" b="1" dirty="0" smtClean="0"/>
              <a:t> </a:t>
            </a:r>
            <a:r>
              <a:rPr lang="en-US" b="1" dirty="0" err="1" smtClean="0"/>
              <a:t>es</a:t>
            </a:r>
            <a:r>
              <a:rPr lang="en-US" b="1" dirty="0" smtClean="0"/>
              <a:t> </a:t>
            </a:r>
            <a:r>
              <a:rPr lang="en-US" b="1" dirty="0" err="1" smtClean="0"/>
              <a:t>certera</a:t>
            </a:r>
            <a:r>
              <a:rPr lang="en-US" b="1" dirty="0" smtClean="0"/>
              <a:t>. </a:t>
            </a:r>
          </a:p>
          <a:p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89706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98DC61F2-196B-4587-BFB6-4527765BF845}"/>
              </a:ext>
            </a:extLst>
          </p:cNvPr>
          <p:cNvSpPr txBox="1"/>
          <p:nvPr/>
        </p:nvSpPr>
        <p:spPr>
          <a:xfrm>
            <a:off x="789780" y="679349"/>
            <a:ext cx="873378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</a:rPr>
              <a:t>Personal Data</a:t>
            </a:r>
          </a:p>
          <a:p>
            <a:r>
              <a:rPr lang="en-GB" sz="2400" dirty="0" err="1">
                <a:solidFill>
                  <a:srgbClr val="002060"/>
                </a:solidFill>
              </a:rPr>
              <a:t>Nombre</a:t>
            </a:r>
            <a:r>
              <a:rPr lang="en-GB" sz="2400" dirty="0">
                <a:solidFill>
                  <a:srgbClr val="002060"/>
                </a:solidFill>
              </a:rPr>
              <a:t>, </a:t>
            </a:r>
            <a:r>
              <a:rPr lang="en-GB" sz="2400" dirty="0" err="1">
                <a:solidFill>
                  <a:srgbClr val="002060"/>
                </a:solidFill>
              </a:rPr>
              <a:t>apellidos</a:t>
            </a:r>
            <a:r>
              <a:rPr lang="en-GB" sz="2400" dirty="0">
                <a:solidFill>
                  <a:srgbClr val="002060"/>
                </a:solidFill>
              </a:rPr>
              <a:t>, </a:t>
            </a:r>
            <a:r>
              <a:rPr lang="en-GB" sz="2400" dirty="0" err="1">
                <a:solidFill>
                  <a:srgbClr val="002060"/>
                </a:solidFill>
              </a:rPr>
              <a:t>nacionalidad</a:t>
            </a:r>
            <a:r>
              <a:rPr lang="en-GB" sz="2400" dirty="0">
                <a:solidFill>
                  <a:srgbClr val="002060"/>
                </a:solidFill>
              </a:rPr>
              <a:t>…</a:t>
            </a:r>
          </a:p>
          <a:p>
            <a:endParaRPr lang="en-GB" sz="2400" dirty="0">
              <a:solidFill>
                <a:srgbClr val="002060"/>
              </a:solidFill>
            </a:endParaRPr>
          </a:p>
          <a:p>
            <a:r>
              <a:rPr lang="en-GB" sz="2400" b="1" dirty="0">
                <a:solidFill>
                  <a:srgbClr val="002060"/>
                </a:solidFill>
              </a:rPr>
              <a:t>Completed University Studies / Other – Ongoing</a:t>
            </a:r>
          </a:p>
          <a:p>
            <a:r>
              <a:rPr lang="en-GB" sz="2400" dirty="0">
                <a:solidFill>
                  <a:srgbClr val="002060"/>
                </a:solidFill>
              </a:rPr>
              <a:t>Carreras y masters que </a:t>
            </a:r>
            <a:r>
              <a:rPr lang="en-GB" sz="2400" dirty="0" err="1" smtClean="0">
                <a:solidFill>
                  <a:srgbClr val="002060"/>
                </a:solidFill>
              </a:rPr>
              <a:t>hayáis</a:t>
            </a:r>
            <a:r>
              <a:rPr lang="en-GB" sz="2400" dirty="0" smtClean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terminado</a:t>
            </a:r>
            <a:r>
              <a:rPr lang="en-GB" sz="2400" dirty="0">
                <a:solidFill>
                  <a:srgbClr val="002060"/>
                </a:solidFill>
              </a:rPr>
              <a:t>, </a:t>
            </a:r>
            <a:r>
              <a:rPr lang="en-GB" sz="2400" dirty="0" err="1">
                <a:solidFill>
                  <a:srgbClr val="002060"/>
                </a:solidFill>
              </a:rPr>
              <a:t>además</a:t>
            </a:r>
            <a:r>
              <a:rPr lang="en-GB" sz="2400" dirty="0">
                <a:solidFill>
                  <a:srgbClr val="002060"/>
                </a:solidFill>
              </a:rPr>
              <a:t> de </a:t>
            </a:r>
            <a:r>
              <a:rPr lang="en-GB" sz="2400" dirty="0" err="1">
                <a:solidFill>
                  <a:srgbClr val="002060"/>
                </a:solidFill>
              </a:rPr>
              <a:t>otros</a:t>
            </a:r>
            <a:r>
              <a:rPr lang="en-GB" sz="2400" dirty="0">
                <a:solidFill>
                  <a:srgbClr val="002060"/>
                </a:solidFill>
              </a:rPr>
              <a:t> que </a:t>
            </a:r>
            <a:r>
              <a:rPr lang="en-GB" sz="2400" dirty="0" err="1">
                <a:solidFill>
                  <a:srgbClr val="002060"/>
                </a:solidFill>
              </a:rPr>
              <a:t>estéis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todavía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 smtClean="0">
                <a:solidFill>
                  <a:srgbClr val="002060"/>
                </a:solidFill>
              </a:rPr>
              <a:t>cursando</a:t>
            </a:r>
            <a:r>
              <a:rPr lang="en-GB" sz="2400" dirty="0" smtClean="0">
                <a:solidFill>
                  <a:srgbClr val="002060"/>
                </a:solidFill>
              </a:rPr>
              <a:t>.</a:t>
            </a:r>
            <a:endParaRPr lang="en-GB" sz="2400" dirty="0">
              <a:solidFill>
                <a:srgbClr val="002060"/>
              </a:solidFill>
            </a:endParaRPr>
          </a:p>
          <a:p>
            <a:endParaRPr lang="en-GB" sz="2400" b="1" dirty="0">
              <a:solidFill>
                <a:srgbClr val="002060"/>
              </a:solidFill>
            </a:endParaRPr>
          </a:p>
          <a:p>
            <a:r>
              <a:rPr lang="en-GB" sz="2400" b="1" dirty="0">
                <a:solidFill>
                  <a:srgbClr val="002060"/>
                </a:solidFill>
              </a:rPr>
              <a:t>Work Experience</a:t>
            </a:r>
          </a:p>
          <a:p>
            <a:r>
              <a:rPr lang="en-GB" sz="2400" dirty="0" err="1">
                <a:solidFill>
                  <a:srgbClr val="002060"/>
                </a:solidFill>
              </a:rPr>
              <a:t>Experiencias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laborales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anteriores</a:t>
            </a:r>
            <a:r>
              <a:rPr lang="en-GB" sz="2400" dirty="0">
                <a:solidFill>
                  <a:srgbClr val="002060"/>
                </a:solidFill>
              </a:rPr>
              <a:t> que </a:t>
            </a:r>
            <a:r>
              <a:rPr lang="en-GB" sz="2400" dirty="0" err="1">
                <a:solidFill>
                  <a:srgbClr val="002060"/>
                </a:solidFill>
              </a:rPr>
              <a:t>hayais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tenido</a:t>
            </a:r>
            <a:r>
              <a:rPr lang="en-GB" sz="2400" dirty="0">
                <a:solidFill>
                  <a:srgbClr val="002060"/>
                </a:solidFill>
              </a:rPr>
              <a:t>. </a:t>
            </a:r>
            <a:r>
              <a:rPr lang="en-GB" sz="2400" dirty="0" err="1">
                <a:solidFill>
                  <a:srgbClr val="002060"/>
                </a:solidFill>
              </a:rPr>
              <a:t>Tendréis</a:t>
            </a:r>
            <a:r>
              <a:rPr lang="en-GB" sz="2400" dirty="0">
                <a:solidFill>
                  <a:srgbClr val="002060"/>
                </a:solidFill>
              </a:rPr>
              <a:t> que </a:t>
            </a:r>
            <a:r>
              <a:rPr lang="en-GB" sz="2400" dirty="0" err="1">
                <a:solidFill>
                  <a:srgbClr val="002060"/>
                </a:solidFill>
              </a:rPr>
              <a:t>decir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si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fueron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 smtClean="0">
                <a:solidFill>
                  <a:srgbClr val="002060"/>
                </a:solidFill>
              </a:rPr>
              <a:t>prácticas</a:t>
            </a:r>
            <a:r>
              <a:rPr lang="en-GB" sz="2400" dirty="0" smtClean="0">
                <a:solidFill>
                  <a:srgbClr val="002060"/>
                </a:solidFill>
              </a:rPr>
              <a:t> </a:t>
            </a:r>
            <a:r>
              <a:rPr lang="en-GB" sz="2400" dirty="0">
                <a:solidFill>
                  <a:srgbClr val="002060"/>
                </a:solidFill>
              </a:rPr>
              <a:t>no </a:t>
            </a:r>
            <a:r>
              <a:rPr lang="en-GB" sz="2400" dirty="0" err="1">
                <a:solidFill>
                  <a:srgbClr val="002060"/>
                </a:solidFill>
              </a:rPr>
              <a:t>remuneradas</a:t>
            </a:r>
            <a:r>
              <a:rPr lang="en-GB" sz="2400" dirty="0">
                <a:solidFill>
                  <a:srgbClr val="002060"/>
                </a:solidFill>
              </a:rPr>
              <a:t>, </a:t>
            </a:r>
            <a:r>
              <a:rPr lang="en-GB" sz="2400" dirty="0" err="1" smtClean="0">
                <a:solidFill>
                  <a:srgbClr val="002060"/>
                </a:solidFill>
              </a:rPr>
              <a:t>prácticas</a:t>
            </a:r>
            <a:r>
              <a:rPr lang="en-GB" sz="2400" dirty="0" smtClean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remuneradas</a:t>
            </a:r>
            <a:r>
              <a:rPr lang="en-GB" sz="2400" dirty="0">
                <a:solidFill>
                  <a:srgbClr val="002060"/>
                </a:solidFill>
              </a:rPr>
              <a:t>, </a:t>
            </a:r>
            <a:r>
              <a:rPr lang="en-GB" sz="2400" dirty="0" err="1">
                <a:solidFill>
                  <a:srgbClr val="002060"/>
                </a:solidFill>
              </a:rPr>
              <a:t>puestos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fijos</a:t>
            </a:r>
            <a:r>
              <a:rPr lang="en-GB" sz="2400" dirty="0">
                <a:solidFill>
                  <a:srgbClr val="002060"/>
                </a:solidFill>
              </a:rPr>
              <a:t> o </a:t>
            </a:r>
            <a:r>
              <a:rPr lang="en-GB" sz="2400" dirty="0" err="1">
                <a:solidFill>
                  <a:srgbClr val="002060"/>
                </a:solidFill>
              </a:rPr>
              <a:t>temporales</a:t>
            </a:r>
            <a:r>
              <a:rPr lang="en-GB" sz="2400" dirty="0">
                <a:solidFill>
                  <a:srgbClr val="002060"/>
                </a:solidFill>
              </a:rPr>
              <a:t>…</a:t>
            </a:r>
          </a:p>
          <a:p>
            <a:endParaRPr lang="en-GB" sz="2400" b="1" dirty="0">
              <a:solidFill>
                <a:srgbClr val="002060"/>
              </a:solidFill>
            </a:endParaRPr>
          </a:p>
          <a:p>
            <a:r>
              <a:rPr lang="en-GB" sz="2400" b="1" dirty="0">
                <a:solidFill>
                  <a:srgbClr val="002060"/>
                </a:solidFill>
              </a:rPr>
              <a:t>Languages</a:t>
            </a:r>
          </a:p>
          <a:p>
            <a:r>
              <a:rPr lang="en-GB" sz="2400" dirty="0" err="1">
                <a:solidFill>
                  <a:srgbClr val="002060"/>
                </a:solidFill>
              </a:rPr>
              <a:t>Niveles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 smtClean="0">
                <a:solidFill>
                  <a:srgbClr val="002060"/>
                </a:solidFill>
              </a:rPr>
              <a:t>verídicos</a:t>
            </a:r>
            <a:r>
              <a:rPr lang="en-GB" sz="2400" dirty="0" smtClean="0">
                <a:solidFill>
                  <a:srgbClr val="002060"/>
                </a:solidFill>
              </a:rPr>
              <a:t>, </a:t>
            </a:r>
            <a:r>
              <a:rPr lang="en-GB" sz="2400" dirty="0" err="1">
                <a:solidFill>
                  <a:srgbClr val="002060"/>
                </a:solidFill>
              </a:rPr>
              <a:t>ya</a:t>
            </a:r>
            <a:r>
              <a:rPr lang="en-GB" sz="2400" dirty="0">
                <a:solidFill>
                  <a:srgbClr val="002060"/>
                </a:solidFill>
              </a:rPr>
              <a:t> que hay que </a:t>
            </a:r>
            <a:r>
              <a:rPr lang="en-GB" sz="2400" dirty="0" err="1">
                <a:solidFill>
                  <a:srgbClr val="002060"/>
                </a:solidFill>
              </a:rPr>
              <a:t>justificarlos</a:t>
            </a:r>
            <a:r>
              <a:rPr lang="en-GB" sz="2400" dirty="0">
                <a:solidFill>
                  <a:srgbClr val="002060"/>
                </a:solidFill>
              </a:rPr>
              <a:t> con </a:t>
            </a:r>
            <a:r>
              <a:rPr lang="en-GB" sz="2400" dirty="0" err="1">
                <a:solidFill>
                  <a:srgbClr val="002060"/>
                </a:solidFill>
              </a:rPr>
              <a:t>títulos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oficiales</a:t>
            </a:r>
            <a:r>
              <a:rPr lang="en-GB" sz="2400" dirty="0">
                <a:solidFill>
                  <a:srgbClr val="002060"/>
                </a:solidFill>
              </a:rPr>
              <a:t> (no vale la </a:t>
            </a:r>
            <a:r>
              <a:rPr lang="en-GB" sz="2400" dirty="0" err="1">
                <a:solidFill>
                  <a:srgbClr val="002060"/>
                </a:solidFill>
              </a:rPr>
              <a:t>recomendación</a:t>
            </a:r>
            <a:r>
              <a:rPr lang="en-GB" sz="2400" dirty="0">
                <a:solidFill>
                  <a:srgbClr val="002060"/>
                </a:solidFill>
              </a:rPr>
              <a:t> de un </a:t>
            </a:r>
            <a:r>
              <a:rPr lang="en-GB" sz="2400" dirty="0" smtClean="0">
                <a:solidFill>
                  <a:srgbClr val="002060"/>
                </a:solidFill>
              </a:rPr>
              <a:t>professor o de </a:t>
            </a:r>
            <a:r>
              <a:rPr lang="en-GB" sz="2400" dirty="0" err="1" smtClean="0">
                <a:solidFill>
                  <a:srgbClr val="002060"/>
                </a:solidFill>
              </a:rPr>
              <a:t>una</a:t>
            </a:r>
            <a:r>
              <a:rPr lang="en-GB" sz="2400" dirty="0" smtClean="0">
                <a:solidFill>
                  <a:srgbClr val="002060"/>
                </a:solidFill>
              </a:rPr>
              <a:t> </a:t>
            </a:r>
            <a:r>
              <a:rPr lang="en-GB" sz="2400" dirty="0" err="1" smtClean="0">
                <a:solidFill>
                  <a:srgbClr val="002060"/>
                </a:solidFill>
              </a:rPr>
              <a:t>academía</a:t>
            </a:r>
            <a:r>
              <a:rPr lang="en-GB" sz="2400" dirty="0" smtClean="0">
                <a:solidFill>
                  <a:srgbClr val="002060"/>
                </a:solidFill>
              </a:rPr>
              <a:t>)</a:t>
            </a:r>
            <a:endParaRPr lang="es-E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298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D63F09D2-8513-45E3-A828-2BAE9BB4BD74}"/>
              </a:ext>
            </a:extLst>
          </p:cNvPr>
          <p:cNvSpPr txBox="1"/>
          <p:nvPr/>
        </p:nvSpPr>
        <p:spPr>
          <a:xfrm>
            <a:off x="776582" y="488260"/>
            <a:ext cx="1055277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err="1">
                <a:solidFill>
                  <a:srgbClr val="002060"/>
                </a:solidFill>
              </a:rPr>
              <a:t>Papers</a:t>
            </a:r>
            <a:r>
              <a:rPr lang="es-ES" sz="2400" b="1" dirty="0">
                <a:solidFill>
                  <a:srgbClr val="002060"/>
                </a:solidFill>
              </a:rPr>
              <a:t> and </a:t>
            </a:r>
            <a:r>
              <a:rPr lang="es-ES" sz="2400" b="1" dirty="0" err="1">
                <a:solidFill>
                  <a:srgbClr val="002060"/>
                </a:solidFill>
              </a:rPr>
              <a:t>publications</a:t>
            </a:r>
            <a:endParaRPr lang="es-ES" sz="2400" b="1" dirty="0">
              <a:solidFill>
                <a:srgbClr val="002060"/>
              </a:solidFill>
            </a:endParaRPr>
          </a:p>
          <a:p>
            <a:r>
              <a:rPr lang="es-ES" sz="2400" dirty="0">
                <a:solidFill>
                  <a:srgbClr val="002060"/>
                </a:solidFill>
              </a:rPr>
              <a:t>Publicaciones en medios oficiales</a:t>
            </a:r>
          </a:p>
          <a:p>
            <a:endParaRPr lang="es-ES" sz="2400" dirty="0">
              <a:solidFill>
                <a:srgbClr val="002060"/>
              </a:solidFill>
            </a:endParaRPr>
          </a:p>
          <a:p>
            <a:r>
              <a:rPr lang="es-ES" sz="2400" b="1" dirty="0" err="1">
                <a:solidFill>
                  <a:srgbClr val="002060"/>
                </a:solidFill>
              </a:rPr>
              <a:t>Computer</a:t>
            </a:r>
            <a:r>
              <a:rPr lang="es-ES" sz="2400" b="1" dirty="0">
                <a:solidFill>
                  <a:srgbClr val="002060"/>
                </a:solidFill>
              </a:rPr>
              <a:t> </a:t>
            </a:r>
            <a:r>
              <a:rPr lang="es-ES" sz="2400" b="1" dirty="0" err="1">
                <a:solidFill>
                  <a:srgbClr val="002060"/>
                </a:solidFill>
              </a:rPr>
              <a:t>Skills</a:t>
            </a:r>
            <a:endParaRPr lang="es-ES" sz="2400" b="1" dirty="0">
              <a:solidFill>
                <a:srgbClr val="002060"/>
              </a:solidFill>
            </a:endParaRPr>
          </a:p>
          <a:p>
            <a:r>
              <a:rPr lang="es-ES" sz="2400" dirty="0">
                <a:solidFill>
                  <a:srgbClr val="002060"/>
                </a:solidFill>
              </a:rPr>
              <a:t>MS Outlook, </a:t>
            </a:r>
            <a:r>
              <a:rPr lang="es-ES" sz="2400" dirty="0" err="1">
                <a:solidFill>
                  <a:srgbClr val="002060"/>
                </a:solidFill>
              </a:rPr>
              <a:t>Powerpoint</a:t>
            </a:r>
            <a:r>
              <a:rPr lang="es-ES" sz="2400" dirty="0">
                <a:solidFill>
                  <a:srgbClr val="002060"/>
                </a:solidFill>
              </a:rPr>
              <a:t>, MS Word, </a:t>
            </a:r>
            <a:r>
              <a:rPr lang="es-ES" sz="2400" dirty="0" err="1">
                <a:solidFill>
                  <a:srgbClr val="002060"/>
                </a:solidFill>
              </a:rPr>
              <a:t>Translation</a:t>
            </a:r>
            <a:r>
              <a:rPr lang="es-ES" sz="2400" dirty="0">
                <a:solidFill>
                  <a:srgbClr val="002060"/>
                </a:solidFill>
              </a:rPr>
              <a:t> Tools…</a:t>
            </a:r>
          </a:p>
          <a:p>
            <a:endParaRPr lang="es-ES" sz="2400" dirty="0">
              <a:solidFill>
                <a:srgbClr val="002060"/>
              </a:solidFill>
            </a:endParaRPr>
          </a:p>
          <a:p>
            <a:r>
              <a:rPr lang="es-ES" sz="2400" b="1" dirty="0" err="1">
                <a:solidFill>
                  <a:srgbClr val="002060"/>
                </a:solidFill>
              </a:rPr>
              <a:t>Communication</a:t>
            </a:r>
            <a:r>
              <a:rPr lang="es-ES" sz="2400" b="1" dirty="0">
                <a:solidFill>
                  <a:srgbClr val="002060"/>
                </a:solidFill>
              </a:rPr>
              <a:t> and </a:t>
            </a:r>
            <a:r>
              <a:rPr lang="es-ES" sz="2400" b="1" dirty="0" err="1">
                <a:solidFill>
                  <a:srgbClr val="002060"/>
                </a:solidFill>
              </a:rPr>
              <a:t>organisational</a:t>
            </a:r>
            <a:r>
              <a:rPr lang="es-ES" sz="2400" b="1" dirty="0">
                <a:solidFill>
                  <a:srgbClr val="002060"/>
                </a:solidFill>
              </a:rPr>
              <a:t> </a:t>
            </a:r>
            <a:r>
              <a:rPr lang="es-ES" sz="2400" b="1" dirty="0" err="1">
                <a:solidFill>
                  <a:srgbClr val="002060"/>
                </a:solidFill>
              </a:rPr>
              <a:t>skills</a:t>
            </a:r>
            <a:endParaRPr lang="es-ES" sz="2400" b="1" dirty="0">
              <a:solidFill>
                <a:srgbClr val="002060"/>
              </a:solidFill>
            </a:endParaRPr>
          </a:p>
          <a:p>
            <a:r>
              <a:rPr lang="es-ES" sz="2400" dirty="0">
                <a:solidFill>
                  <a:srgbClr val="002060"/>
                </a:solidFill>
              </a:rPr>
              <a:t>Número de caracteres muy limitado (alrededor de 50 palabras)</a:t>
            </a:r>
          </a:p>
          <a:p>
            <a:endParaRPr lang="es-ES" sz="2400" dirty="0">
              <a:solidFill>
                <a:srgbClr val="002060"/>
              </a:solidFill>
            </a:endParaRPr>
          </a:p>
          <a:p>
            <a:r>
              <a:rPr lang="es-ES" sz="2400" b="1" dirty="0">
                <a:solidFill>
                  <a:srgbClr val="002060"/>
                </a:solidFill>
              </a:rPr>
              <a:t>General </a:t>
            </a:r>
            <a:r>
              <a:rPr lang="es-ES" sz="2400" b="1" dirty="0" err="1">
                <a:solidFill>
                  <a:srgbClr val="002060"/>
                </a:solidFill>
              </a:rPr>
              <a:t>reasons</a:t>
            </a:r>
            <a:r>
              <a:rPr lang="es-ES" sz="2400" b="1" dirty="0">
                <a:solidFill>
                  <a:srgbClr val="002060"/>
                </a:solidFill>
              </a:rPr>
              <a:t> </a:t>
            </a:r>
            <a:r>
              <a:rPr lang="es-ES" sz="2400" b="1" dirty="0" err="1">
                <a:solidFill>
                  <a:srgbClr val="002060"/>
                </a:solidFill>
              </a:rPr>
              <a:t>for</a:t>
            </a:r>
            <a:r>
              <a:rPr lang="es-ES" sz="2400" b="1" dirty="0">
                <a:solidFill>
                  <a:srgbClr val="002060"/>
                </a:solidFill>
              </a:rPr>
              <a:t> </a:t>
            </a:r>
            <a:r>
              <a:rPr lang="es-ES" sz="2400" b="1" dirty="0" err="1">
                <a:solidFill>
                  <a:srgbClr val="002060"/>
                </a:solidFill>
              </a:rPr>
              <a:t>applying</a:t>
            </a:r>
            <a:endParaRPr lang="es-ES" sz="2400" b="1" dirty="0">
              <a:solidFill>
                <a:srgbClr val="002060"/>
              </a:solidFill>
            </a:endParaRPr>
          </a:p>
          <a:p>
            <a:r>
              <a:rPr lang="es-ES" sz="2400" dirty="0">
                <a:solidFill>
                  <a:srgbClr val="002060"/>
                </a:solidFill>
              </a:rPr>
              <a:t>Sinceridad, pero también hay que hacer ver por qué seríamos buenos allí.</a:t>
            </a:r>
          </a:p>
        </p:txBody>
      </p:sp>
    </p:spTree>
    <p:extLst>
      <p:ext uri="{BB962C8B-B14F-4D97-AF65-F5344CB8AC3E}">
        <p14:creationId xmlns:p14="http://schemas.microsoft.com/office/powerpoint/2010/main" val="3538927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96A7E689-2A61-4EC6-BC27-DE0385AF989A}"/>
              </a:ext>
            </a:extLst>
          </p:cNvPr>
          <p:cNvSpPr txBox="1"/>
          <p:nvPr/>
        </p:nvSpPr>
        <p:spPr>
          <a:xfrm>
            <a:off x="707571" y="532655"/>
            <a:ext cx="96747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err="1">
                <a:solidFill>
                  <a:srgbClr val="002060"/>
                </a:solidFill>
              </a:rPr>
              <a:t>Area</a:t>
            </a:r>
            <a:r>
              <a:rPr lang="es-ES" sz="2400" b="1" dirty="0">
                <a:solidFill>
                  <a:srgbClr val="002060"/>
                </a:solidFill>
              </a:rPr>
              <a:t> </a:t>
            </a:r>
            <a:r>
              <a:rPr lang="es-ES" sz="2400" b="1" dirty="0" err="1">
                <a:solidFill>
                  <a:srgbClr val="002060"/>
                </a:solidFill>
              </a:rPr>
              <a:t>of</a:t>
            </a:r>
            <a:r>
              <a:rPr lang="es-ES" sz="2400" b="1" dirty="0">
                <a:solidFill>
                  <a:srgbClr val="002060"/>
                </a:solidFill>
              </a:rPr>
              <a:t> </a:t>
            </a:r>
            <a:r>
              <a:rPr lang="es-ES" sz="2400" b="1" dirty="0" err="1">
                <a:solidFill>
                  <a:srgbClr val="002060"/>
                </a:solidFill>
              </a:rPr>
              <a:t>interest</a:t>
            </a:r>
            <a:endParaRPr lang="es-ES" sz="2400" b="1" dirty="0">
              <a:solidFill>
                <a:srgbClr val="002060"/>
              </a:solidFill>
            </a:endParaRPr>
          </a:p>
          <a:p>
            <a:r>
              <a:rPr lang="es-ES" sz="2400" dirty="0">
                <a:solidFill>
                  <a:srgbClr val="002060"/>
                </a:solidFill>
              </a:rPr>
              <a:t>-Relaciones internacionales, </a:t>
            </a:r>
            <a:r>
              <a:rPr lang="es-ES" sz="2400" dirty="0" smtClean="0">
                <a:solidFill>
                  <a:srgbClr val="002060"/>
                </a:solidFill>
              </a:rPr>
              <a:t>regionales, políticas públicas…</a:t>
            </a:r>
            <a:endParaRPr lang="es-ES" sz="2400" dirty="0">
              <a:solidFill>
                <a:srgbClr val="002060"/>
              </a:solidFill>
            </a:endParaRPr>
          </a:p>
          <a:p>
            <a:endParaRPr lang="es-ES" sz="2400" dirty="0">
              <a:solidFill>
                <a:srgbClr val="002060"/>
              </a:solidFill>
            </a:endParaRPr>
          </a:p>
          <a:p>
            <a:r>
              <a:rPr lang="es-ES" sz="2400" b="1" dirty="0" err="1">
                <a:solidFill>
                  <a:srgbClr val="002060"/>
                </a:solidFill>
              </a:rPr>
              <a:t>Suitability</a:t>
            </a:r>
            <a:r>
              <a:rPr lang="es-ES" sz="2400" b="1" dirty="0">
                <a:solidFill>
                  <a:srgbClr val="002060"/>
                </a:solidFill>
              </a:rPr>
              <a:t> </a:t>
            </a:r>
            <a:r>
              <a:rPr lang="es-ES" sz="2400" b="1" dirty="0" err="1">
                <a:solidFill>
                  <a:srgbClr val="002060"/>
                </a:solidFill>
              </a:rPr>
              <a:t>for</a:t>
            </a:r>
            <a:r>
              <a:rPr lang="es-ES" sz="2400" b="1" dirty="0">
                <a:solidFill>
                  <a:srgbClr val="002060"/>
                </a:solidFill>
              </a:rPr>
              <a:t> </a:t>
            </a:r>
            <a:r>
              <a:rPr lang="es-ES" sz="2400" b="1" dirty="0" err="1">
                <a:solidFill>
                  <a:srgbClr val="002060"/>
                </a:solidFill>
              </a:rPr>
              <a:t>the</a:t>
            </a:r>
            <a:r>
              <a:rPr lang="es-ES" sz="2400" b="1" dirty="0">
                <a:solidFill>
                  <a:srgbClr val="002060"/>
                </a:solidFill>
              </a:rPr>
              <a:t> </a:t>
            </a:r>
            <a:r>
              <a:rPr lang="es-ES" sz="2400" b="1" dirty="0" err="1">
                <a:solidFill>
                  <a:srgbClr val="002060"/>
                </a:solidFill>
              </a:rPr>
              <a:t>profile</a:t>
            </a:r>
            <a:endParaRPr lang="es-ES" sz="2400" b="1" dirty="0">
              <a:solidFill>
                <a:srgbClr val="002060"/>
              </a:solidFill>
            </a:endParaRPr>
          </a:p>
          <a:p>
            <a:r>
              <a:rPr lang="es-ES" sz="2400" dirty="0">
                <a:solidFill>
                  <a:srgbClr val="002060"/>
                </a:solidFill>
              </a:rPr>
              <a:t>Se justifica por qué se ha elegido esa área de interés</a:t>
            </a:r>
          </a:p>
          <a:p>
            <a:endParaRPr lang="es-ES" sz="2400" dirty="0">
              <a:solidFill>
                <a:srgbClr val="002060"/>
              </a:solidFill>
            </a:endParaRPr>
          </a:p>
          <a:p>
            <a:r>
              <a:rPr lang="es-ES" sz="2400" b="1" dirty="0" err="1">
                <a:solidFill>
                  <a:srgbClr val="002060"/>
                </a:solidFill>
              </a:rPr>
              <a:t>Preferred</a:t>
            </a:r>
            <a:r>
              <a:rPr lang="es-ES" sz="2400" b="1" dirty="0">
                <a:solidFill>
                  <a:srgbClr val="002060"/>
                </a:solidFill>
              </a:rPr>
              <a:t> </a:t>
            </a:r>
            <a:r>
              <a:rPr lang="es-ES" sz="2400" b="1" dirty="0" err="1">
                <a:solidFill>
                  <a:srgbClr val="002060"/>
                </a:solidFill>
              </a:rPr>
              <a:t>DGs</a:t>
            </a:r>
            <a:r>
              <a:rPr lang="es-ES" sz="2400" b="1" dirty="0">
                <a:solidFill>
                  <a:srgbClr val="002060"/>
                </a:solidFill>
              </a:rPr>
              <a:t>:</a:t>
            </a:r>
          </a:p>
          <a:p>
            <a:r>
              <a:rPr lang="es-ES" sz="2400" dirty="0">
                <a:solidFill>
                  <a:srgbClr val="002060"/>
                </a:solidFill>
              </a:rPr>
              <a:t>Se eligen </a:t>
            </a:r>
            <a:r>
              <a:rPr lang="es-ES" sz="2400" u="sng" dirty="0">
                <a:solidFill>
                  <a:srgbClr val="002060"/>
                </a:solidFill>
              </a:rPr>
              <a:t>3 opciones</a:t>
            </a:r>
            <a:r>
              <a:rPr lang="es-ES" sz="2400" dirty="0">
                <a:solidFill>
                  <a:srgbClr val="002060"/>
                </a:solidFill>
              </a:rPr>
              <a:t>. Normalmente se eligen en el orden que se quieren, es decir, la primera es en la que de verdad os gustaría estar. </a:t>
            </a:r>
          </a:p>
          <a:p>
            <a:endParaRPr lang="es-ES" sz="2400" dirty="0">
              <a:solidFill>
                <a:srgbClr val="002060"/>
              </a:solidFill>
            </a:endParaRPr>
          </a:p>
          <a:p>
            <a:r>
              <a:rPr lang="es-ES" sz="2400" b="1" dirty="0" err="1">
                <a:solidFill>
                  <a:srgbClr val="002060"/>
                </a:solidFill>
              </a:rPr>
              <a:t>Permanent</a:t>
            </a:r>
            <a:r>
              <a:rPr lang="es-ES" sz="2400" b="1" dirty="0">
                <a:solidFill>
                  <a:srgbClr val="002060"/>
                </a:solidFill>
              </a:rPr>
              <a:t> </a:t>
            </a:r>
            <a:r>
              <a:rPr lang="es-ES" sz="2400" b="1" dirty="0" err="1">
                <a:solidFill>
                  <a:srgbClr val="002060"/>
                </a:solidFill>
              </a:rPr>
              <a:t>address</a:t>
            </a:r>
            <a:r>
              <a:rPr lang="es-ES" sz="2400" b="1" dirty="0">
                <a:solidFill>
                  <a:srgbClr val="002060"/>
                </a:solidFill>
              </a:rPr>
              <a:t> and </a:t>
            </a:r>
            <a:r>
              <a:rPr lang="es-ES" sz="2400" b="1" dirty="0" err="1">
                <a:solidFill>
                  <a:srgbClr val="002060"/>
                </a:solidFill>
              </a:rPr>
              <a:t>contact</a:t>
            </a:r>
            <a:r>
              <a:rPr lang="es-ES" sz="2400" b="1" dirty="0">
                <a:solidFill>
                  <a:srgbClr val="002060"/>
                </a:solidFill>
              </a:rPr>
              <a:t> </a:t>
            </a:r>
            <a:r>
              <a:rPr lang="es-ES" sz="2400" b="1" dirty="0" err="1">
                <a:solidFill>
                  <a:srgbClr val="002060"/>
                </a:solidFill>
              </a:rPr>
              <a:t>details</a:t>
            </a:r>
            <a:r>
              <a:rPr lang="es-ES" sz="2400" b="1" dirty="0">
                <a:solidFill>
                  <a:srgbClr val="002060"/>
                </a:solidFill>
              </a:rPr>
              <a:t> / </a:t>
            </a:r>
            <a:r>
              <a:rPr lang="es-ES" sz="2400" b="1" dirty="0" err="1">
                <a:solidFill>
                  <a:srgbClr val="002060"/>
                </a:solidFill>
              </a:rPr>
              <a:t>Emergency</a:t>
            </a:r>
            <a:r>
              <a:rPr lang="es-ES" sz="2400" b="1" dirty="0">
                <a:solidFill>
                  <a:srgbClr val="002060"/>
                </a:solidFill>
              </a:rPr>
              <a:t> </a:t>
            </a:r>
            <a:r>
              <a:rPr lang="es-ES" sz="2400" b="1" dirty="0" err="1">
                <a:solidFill>
                  <a:srgbClr val="002060"/>
                </a:solidFill>
              </a:rPr>
              <a:t>contact</a:t>
            </a:r>
            <a:r>
              <a:rPr lang="es-ES" sz="2400" b="1" dirty="0">
                <a:solidFill>
                  <a:srgbClr val="002060"/>
                </a:solidFill>
              </a:rPr>
              <a:t> </a:t>
            </a:r>
            <a:r>
              <a:rPr lang="es-ES" sz="2400" b="1" dirty="0" err="1">
                <a:solidFill>
                  <a:srgbClr val="002060"/>
                </a:solidFill>
              </a:rPr>
              <a:t>details</a:t>
            </a:r>
            <a:endParaRPr lang="es-ES" sz="2400" b="1" dirty="0">
              <a:solidFill>
                <a:srgbClr val="002060"/>
              </a:solidFill>
            </a:endParaRPr>
          </a:p>
          <a:p>
            <a:endParaRPr lang="es-E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816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DB43225D-838E-4BAA-984A-57AD7DDFC62B}"/>
              </a:ext>
            </a:extLst>
          </p:cNvPr>
          <p:cNvSpPr txBox="1"/>
          <p:nvPr/>
        </p:nvSpPr>
        <p:spPr>
          <a:xfrm>
            <a:off x="-837584" y="569343"/>
            <a:ext cx="9557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002060"/>
                </a:solidFill>
              </a:rPr>
              <a:t>Y una vez te preseleccionan… empieza la marcha</a:t>
            </a:r>
            <a:endParaRPr lang="es-ES" sz="2400" b="1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2597" y="1770727"/>
            <a:ext cx="2417919" cy="37375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9160" y="2633932"/>
            <a:ext cx="634329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¿</a:t>
            </a:r>
            <a:r>
              <a:rPr lang="fr-BE" dirty="0" err="1" smtClean="0"/>
              <a:t>Cómo</a:t>
            </a:r>
            <a:r>
              <a:rPr lang="fr-BE" dirty="0" smtClean="0"/>
              <a:t> </a:t>
            </a:r>
            <a:r>
              <a:rPr lang="fr-BE" dirty="0" err="1" smtClean="0"/>
              <a:t>hago</a:t>
            </a:r>
            <a:r>
              <a:rPr lang="fr-BE" dirty="0" smtClean="0"/>
              <a:t> para que me </a:t>
            </a:r>
            <a:r>
              <a:rPr lang="fr-BE" dirty="0" err="1" smtClean="0"/>
              <a:t>seleccionen</a:t>
            </a:r>
            <a:r>
              <a:rPr lang="fr-BE" dirty="0" smtClean="0"/>
              <a:t>? ¿</a:t>
            </a:r>
            <a:r>
              <a:rPr lang="fr-BE" dirty="0" err="1" smtClean="0"/>
              <a:t>Cómo</a:t>
            </a:r>
            <a:r>
              <a:rPr lang="fr-BE" dirty="0" smtClean="0"/>
              <a:t> </a:t>
            </a:r>
            <a:r>
              <a:rPr lang="fr-BE" dirty="0" err="1" smtClean="0"/>
              <a:t>puedo</a:t>
            </a:r>
            <a:r>
              <a:rPr lang="fr-BE" dirty="0" smtClean="0"/>
              <a:t> </a:t>
            </a:r>
            <a:r>
              <a:rPr lang="fr-BE" dirty="0" err="1" smtClean="0"/>
              <a:t>conocer</a:t>
            </a:r>
            <a:r>
              <a:rPr lang="fr-BE" dirty="0" smtClean="0"/>
              <a:t> </a:t>
            </a:r>
            <a:r>
              <a:rPr lang="fr-BE" dirty="0" err="1" smtClean="0"/>
              <a:t>qué</a:t>
            </a:r>
            <a:r>
              <a:rPr lang="fr-BE" dirty="0" smtClean="0"/>
              <a:t> </a:t>
            </a:r>
            <a:r>
              <a:rPr lang="fr-BE" dirty="0" err="1" smtClean="0"/>
              <a:t>hace</a:t>
            </a:r>
            <a:r>
              <a:rPr lang="fr-BE" dirty="0" smtClean="0"/>
              <a:t> la Unidad que me </a:t>
            </a:r>
            <a:r>
              <a:rPr lang="fr-BE" dirty="0" err="1" smtClean="0"/>
              <a:t>gusta</a:t>
            </a:r>
            <a:r>
              <a:rPr lang="fr-BE" dirty="0" smtClean="0"/>
              <a:t>? ¿</a:t>
            </a:r>
            <a:r>
              <a:rPr lang="fr-BE" dirty="0" err="1" smtClean="0"/>
              <a:t>Cómo</a:t>
            </a:r>
            <a:r>
              <a:rPr lang="fr-BE" dirty="0" smtClean="0"/>
              <a:t> </a:t>
            </a:r>
            <a:r>
              <a:rPr lang="fr-BE" dirty="0" err="1" smtClean="0"/>
              <a:t>averiguo</a:t>
            </a:r>
            <a:r>
              <a:rPr lang="fr-BE" dirty="0" smtClean="0"/>
              <a:t> </a:t>
            </a:r>
            <a:r>
              <a:rPr lang="fr-BE" dirty="0" err="1" smtClean="0"/>
              <a:t>qué</a:t>
            </a:r>
            <a:r>
              <a:rPr lang="fr-BE" dirty="0" smtClean="0"/>
              <a:t> </a:t>
            </a:r>
            <a:r>
              <a:rPr lang="fr-BE" dirty="0" err="1" smtClean="0"/>
              <a:t>Unidades</a:t>
            </a:r>
            <a:r>
              <a:rPr lang="fr-BE" dirty="0" smtClean="0"/>
              <a:t> </a:t>
            </a:r>
            <a:r>
              <a:rPr lang="fr-BE" dirty="0" err="1" smtClean="0"/>
              <a:t>hay</a:t>
            </a:r>
            <a:r>
              <a:rPr lang="fr-BE" dirty="0" smtClean="0"/>
              <a:t> en las </a:t>
            </a:r>
            <a:r>
              <a:rPr lang="fr-BE" dirty="0" err="1" smtClean="0"/>
              <a:t>DGs</a:t>
            </a:r>
            <a:r>
              <a:rPr lang="fr-BE" dirty="0" smtClean="0"/>
              <a:t> que </a:t>
            </a:r>
            <a:r>
              <a:rPr lang="fr-BE" dirty="0" err="1" smtClean="0"/>
              <a:t>he</a:t>
            </a:r>
            <a:r>
              <a:rPr lang="fr-BE" dirty="0" smtClean="0"/>
              <a:t> </a:t>
            </a:r>
            <a:r>
              <a:rPr lang="fr-BE" dirty="0" err="1" smtClean="0"/>
              <a:t>seleccionado</a:t>
            </a:r>
            <a:r>
              <a:rPr lang="fr-BE" dirty="0" smtClean="0"/>
              <a:t>? ¿</a:t>
            </a:r>
            <a:r>
              <a:rPr lang="fr-BE" dirty="0" err="1" smtClean="0"/>
              <a:t>Cuál</a:t>
            </a:r>
            <a:r>
              <a:rPr lang="fr-BE" dirty="0" smtClean="0"/>
              <a:t> es la </a:t>
            </a:r>
            <a:r>
              <a:rPr lang="fr-BE" dirty="0" err="1" smtClean="0"/>
              <a:t>diferencia</a:t>
            </a:r>
            <a:r>
              <a:rPr lang="fr-BE" dirty="0" smtClean="0"/>
              <a:t> entre </a:t>
            </a:r>
            <a:r>
              <a:rPr lang="fr-BE" dirty="0" err="1" smtClean="0"/>
              <a:t>una</a:t>
            </a:r>
            <a:r>
              <a:rPr lang="fr-BE" dirty="0" smtClean="0"/>
              <a:t> DG y un </a:t>
            </a:r>
            <a:r>
              <a:rPr lang="fr-BE" dirty="0" err="1" smtClean="0"/>
              <a:t>departamento</a:t>
            </a:r>
            <a:r>
              <a:rPr lang="fr-BE" dirty="0" smtClean="0"/>
              <a:t>? ¿</a:t>
            </a:r>
            <a:r>
              <a:rPr lang="fr-BE" dirty="0" err="1" smtClean="0"/>
              <a:t>Espera</a:t>
            </a:r>
            <a:r>
              <a:rPr lang="fr-BE" dirty="0" smtClean="0"/>
              <a:t>, que </a:t>
            </a:r>
            <a:r>
              <a:rPr lang="fr-BE" dirty="0" err="1" smtClean="0"/>
              <a:t>puedo</a:t>
            </a:r>
            <a:r>
              <a:rPr lang="fr-BE" dirty="0" smtClean="0"/>
              <a:t> </a:t>
            </a:r>
            <a:r>
              <a:rPr lang="fr-BE" dirty="0" err="1" smtClean="0"/>
              <a:t>ser</a:t>
            </a:r>
            <a:r>
              <a:rPr lang="fr-BE" dirty="0" smtClean="0"/>
              <a:t> </a:t>
            </a:r>
            <a:r>
              <a:rPr lang="fr-BE" dirty="0" err="1" smtClean="0"/>
              <a:t>becario</a:t>
            </a:r>
            <a:r>
              <a:rPr lang="fr-BE" dirty="0" smtClean="0"/>
              <a:t> en los </a:t>
            </a:r>
            <a:r>
              <a:rPr lang="fr-BE" dirty="0" err="1"/>
              <a:t>G</a:t>
            </a:r>
            <a:r>
              <a:rPr lang="fr-BE" dirty="0" err="1" smtClean="0"/>
              <a:t>abinetes</a:t>
            </a:r>
            <a:r>
              <a:rPr lang="fr-BE" dirty="0" smtClean="0"/>
              <a:t>?</a:t>
            </a:r>
            <a:endParaRPr lang="fr-BE" dirty="0"/>
          </a:p>
          <a:p>
            <a:endParaRPr lang="fr-BE" dirty="0" smtClean="0"/>
          </a:p>
          <a:p>
            <a:r>
              <a:rPr lang="fr-BE" dirty="0" smtClean="0"/>
              <a:t>(</a:t>
            </a:r>
            <a:r>
              <a:rPr lang="fr-BE" dirty="0" err="1" smtClean="0"/>
              <a:t>Socorrito</a:t>
            </a:r>
            <a:r>
              <a:rPr lang="fr-BE" dirty="0" smtClean="0"/>
              <a:t>, </a:t>
            </a:r>
            <a:r>
              <a:rPr lang="fr-BE" dirty="0" err="1" smtClean="0"/>
              <a:t>send</a:t>
            </a:r>
            <a:r>
              <a:rPr lang="fr-BE" dirty="0" smtClean="0"/>
              <a:t> help)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948700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06478" y="383458"/>
            <a:ext cx="6912078" cy="3130416"/>
            <a:chOff x="953729" y="698091"/>
            <a:chExt cx="6912078" cy="313041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l="440" t="15050" r="1301" b="1183"/>
            <a:stretch/>
          </p:blipFill>
          <p:spPr>
            <a:xfrm>
              <a:off x="953729" y="698091"/>
              <a:ext cx="6912078" cy="313041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5" name="Up Arrow 4"/>
            <p:cNvSpPr/>
            <p:nvPr/>
          </p:nvSpPr>
          <p:spPr>
            <a:xfrm>
              <a:off x="2084439" y="1543664"/>
              <a:ext cx="275303" cy="363794"/>
            </a:xfrm>
            <a:prstGeom prst="upArrow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11396" y="3868418"/>
            <a:ext cx="6912078" cy="2705022"/>
            <a:chOff x="211396" y="3868418"/>
            <a:chExt cx="6912078" cy="270502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/>
            <a:srcRect l="1912" t="16089" r="14499" b="22333"/>
            <a:stretch/>
          </p:blipFill>
          <p:spPr>
            <a:xfrm>
              <a:off x="211396" y="3868418"/>
              <a:ext cx="6912078" cy="270502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8" name="Right Arrow 7"/>
            <p:cNvSpPr/>
            <p:nvPr/>
          </p:nvSpPr>
          <p:spPr>
            <a:xfrm>
              <a:off x="1868128" y="5257367"/>
              <a:ext cx="363794" cy="147484"/>
            </a:xfrm>
            <a:prstGeom prst="rightArrow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9" name="Right Arrow 8"/>
            <p:cNvSpPr/>
            <p:nvPr/>
          </p:nvSpPr>
          <p:spPr>
            <a:xfrm>
              <a:off x="1868128" y="5581832"/>
              <a:ext cx="363794" cy="147484"/>
            </a:xfrm>
            <a:prstGeom prst="rightArrow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1868128" y="5006644"/>
              <a:ext cx="363794" cy="147484"/>
            </a:xfrm>
            <a:prstGeom prst="rightArrow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213987" y="1741467"/>
            <a:ext cx="5317050" cy="3690422"/>
            <a:chOff x="6213987" y="1741467"/>
            <a:chExt cx="5317050" cy="3690422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/>
            <a:srcRect l="10954" t="14532" r="14869" b="681"/>
            <a:stretch/>
          </p:blipFill>
          <p:spPr>
            <a:xfrm>
              <a:off x="6213987" y="1741467"/>
              <a:ext cx="5317050" cy="322873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2" name="Up Arrow 11"/>
            <p:cNvSpPr/>
            <p:nvPr/>
          </p:nvSpPr>
          <p:spPr>
            <a:xfrm>
              <a:off x="10677833" y="4876367"/>
              <a:ext cx="245806" cy="555522"/>
            </a:xfrm>
            <a:prstGeom prst="upArrow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</p:spTree>
    <p:extLst>
      <p:ext uri="{BB962C8B-B14F-4D97-AF65-F5344CB8AC3E}">
        <p14:creationId xmlns:p14="http://schemas.microsoft.com/office/powerpoint/2010/main" val="3113095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uadroTexto 3">
            <a:extLst>
              <a:ext uri="{FF2B5EF4-FFF2-40B4-BE49-F238E27FC236}">
                <a16:creationId xmlns:a16="http://schemas.microsoft.com/office/drawing/2014/main" id="{515E4FF0-453F-44A1-AC30-E0DC56156DC9}"/>
              </a:ext>
            </a:extLst>
          </p:cNvPr>
          <p:cNvSpPr txBox="1"/>
          <p:nvPr/>
        </p:nvSpPr>
        <p:spPr>
          <a:xfrm>
            <a:off x="333721" y="1777042"/>
            <a:ext cx="2645268" cy="31415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b="1" dirty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</a:rPr>
              <a:t>Solicitudes </a:t>
            </a:r>
            <a:r>
              <a:rPr lang="en-US" sz="1400" b="1" dirty="0" err="1">
                <a:solidFill>
                  <a:schemeClr val="accent2">
                    <a:lumMod val="75000"/>
                  </a:schemeClr>
                </a:solidFill>
              </a:rPr>
              <a:t>O</a:t>
            </a:r>
            <a:r>
              <a:rPr lang="en-US" sz="1400" b="1" dirty="0" err="1" smtClean="0">
                <a:solidFill>
                  <a:schemeClr val="accent2">
                    <a:lumMod val="75000"/>
                  </a:schemeClr>
                </a:solidFill>
              </a:rPr>
              <a:t>ctubre</a:t>
            </a:r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</a:rPr>
              <a:t> 2021:</a:t>
            </a:r>
            <a:endParaRPr lang="en-US" sz="1400" b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b="1" dirty="0">
                <a:solidFill>
                  <a:srgbClr val="002060"/>
                </a:solidFill>
              </a:rPr>
              <a:t>Del</a:t>
            </a:r>
            <a:r>
              <a:rPr lang="en-US" sz="1400" dirty="0">
                <a:solidFill>
                  <a:srgbClr val="002060"/>
                </a:solidFill>
              </a:rPr>
              <a:t> </a:t>
            </a:r>
            <a:r>
              <a:rPr lang="en-US" sz="1400" b="1" dirty="0" smtClean="0">
                <a:solidFill>
                  <a:srgbClr val="002060"/>
                </a:solidFill>
              </a:rPr>
              <a:t>5 </a:t>
            </a:r>
            <a:r>
              <a:rPr lang="en-US" sz="1400" b="1" dirty="0">
                <a:solidFill>
                  <a:srgbClr val="002060"/>
                </a:solidFill>
              </a:rPr>
              <a:t>de </a:t>
            </a:r>
            <a:r>
              <a:rPr lang="en-US" sz="1400" b="1" dirty="0" err="1">
                <a:solidFill>
                  <a:srgbClr val="002060"/>
                </a:solidFill>
              </a:rPr>
              <a:t>enero</a:t>
            </a:r>
            <a:r>
              <a:rPr lang="en-US" sz="1400" b="1" dirty="0">
                <a:solidFill>
                  <a:srgbClr val="002060"/>
                </a:solidFill>
              </a:rPr>
              <a:t> </a:t>
            </a:r>
            <a:r>
              <a:rPr lang="en-US" sz="1400" b="1" dirty="0" smtClean="0">
                <a:solidFill>
                  <a:srgbClr val="002060"/>
                </a:solidFill>
              </a:rPr>
              <a:t>2021</a:t>
            </a:r>
            <a:r>
              <a:rPr lang="en-US" sz="1400" dirty="0">
                <a:solidFill>
                  <a:srgbClr val="002060"/>
                </a:solidFill>
              </a:rPr>
              <a:t> (12:00, </a:t>
            </a:r>
            <a:r>
              <a:rPr lang="en-US" sz="1400" u="sng" dirty="0">
                <a:solidFill>
                  <a:srgbClr val="002060"/>
                </a:solidFill>
              </a:rPr>
              <a:t>midday</a:t>
            </a:r>
            <a:r>
              <a:rPr lang="en-US" sz="1400" dirty="0">
                <a:solidFill>
                  <a:srgbClr val="002060"/>
                </a:solidFill>
              </a:rPr>
              <a:t>, Brussels time)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dirty="0">
                <a:solidFill>
                  <a:srgbClr val="002060"/>
                </a:solidFill>
              </a:rPr>
              <a:t>al </a:t>
            </a:r>
            <a:r>
              <a:rPr lang="en-US" sz="1400" b="1" dirty="0" smtClean="0">
                <a:solidFill>
                  <a:srgbClr val="002060"/>
                </a:solidFill>
              </a:rPr>
              <a:t>29 </a:t>
            </a:r>
            <a:r>
              <a:rPr lang="en-US" sz="1400" b="1" dirty="0">
                <a:solidFill>
                  <a:srgbClr val="002060"/>
                </a:solidFill>
              </a:rPr>
              <a:t>de </a:t>
            </a:r>
            <a:r>
              <a:rPr lang="en-US" sz="1400" b="1" dirty="0" err="1">
                <a:solidFill>
                  <a:srgbClr val="002060"/>
                </a:solidFill>
              </a:rPr>
              <a:t>enero</a:t>
            </a:r>
            <a:r>
              <a:rPr lang="en-US" sz="1400" b="1" dirty="0">
                <a:solidFill>
                  <a:srgbClr val="002060"/>
                </a:solidFill>
              </a:rPr>
              <a:t> </a:t>
            </a:r>
            <a:r>
              <a:rPr lang="en-US" sz="1400" b="1" dirty="0" smtClean="0">
                <a:solidFill>
                  <a:srgbClr val="002060"/>
                </a:solidFill>
              </a:rPr>
              <a:t>2021</a:t>
            </a:r>
            <a:r>
              <a:rPr lang="en-US" sz="1400" dirty="0">
                <a:solidFill>
                  <a:srgbClr val="002060"/>
                </a:solidFill>
              </a:rPr>
              <a:t> (12:00, </a:t>
            </a:r>
            <a:r>
              <a:rPr lang="en-US" sz="1400" u="sng" dirty="0">
                <a:solidFill>
                  <a:srgbClr val="002060"/>
                </a:solidFill>
              </a:rPr>
              <a:t>midday</a:t>
            </a:r>
            <a:r>
              <a:rPr lang="en-US" sz="1400" dirty="0">
                <a:solidFill>
                  <a:srgbClr val="002060"/>
                </a:solidFill>
              </a:rPr>
              <a:t>, Brussels time)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b="1" dirty="0">
              <a:solidFill>
                <a:srgbClr val="002060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02060"/>
                </a:solidFill>
              </a:rPr>
              <a:t>Etapa de </a:t>
            </a:r>
            <a:r>
              <a:rPr lang="en-US" sz="1400" b="1" dirty="0" err="1">
                <a:solidFill>
                  <a:srgbClr val="002060"/>
                </a:solidFill>
              </a:rPr>
              <a:t>evaluación</a:t>
            </a:r>
            <a:endParaRPr lang="en-US" sz="1400" b="1" dirty="0">
              <a:solidFill>
                <a:srgbClr val="002060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b="1" dirty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dirty="0" err="1">
                <a:solidFill>
                  <a:srgbClr val="002060"/>
                </a:solidFill>
              </a:rPr>
              <a:t>Preselección</a:t>
            </a:r>
            <a:r>
              <a:rPr lang="en-US" sz="1400" dirty="0">
                <a:solidFill>
                  <a:srgbClr val="002060"/>
                </a:solidFill>
              </a:rPr>
              <a:t>: </a:t>
            </a:r>
            <a:r>
              <a:rPr lang="en-US" sz="1400" b="1" dirty="0" err="1">
                <a:solidFill>
                  <a:srgbClr val="002060"/>
                </a:solidFill>
              </a:rPr>
              <a:t>Febrero</a:t>
            </a:r>
            <a:r>
              <a:rPr lang="en-US" sz="1400" dirty="0">
                <a:solidFill>
                  <a:srgbClr val="002060"/>
                </a:solidFill>
              </a:rPr>
              <a:t>- </a:t>
            </a:r>
            <a:r>
              <a:rPr lang="en-US" sz="1400" b="1" dirty="0" err="1">
                <a:solidFill>
                  <a:srgbClr val="002060"/>
                </a:solidFill>
              </a:rPr>
              <a:t>Marzo</a:t>
            </a:r>
            <a:endParaRPr lang="en-US" sz="1400" dirty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dirty="0">
                <a:solidFill>
                  <a:srgbClr val="002060"/>
                </a:solidFill>
              </a:rPr>
              <a:t>ELIGIBILITY CHECK: </a:t>
            </a:r>
            <a:r>
              <a:rPr lang="en-US" sz="1400" b="1" dirty="0">
                <a:solidFill>
                  <a:srgbClr val="002060"/>
                </a:solidFill>
              </a:rPr>
              <a:t>Abril</a:t>
            </a:r>
            <a:r>
              <a:rPr lang="en-US" sz="1400" dirty="0">
                <a:solidFill>
                  <a:srgbClr val="002060"/>
                </a:solidFill>
              </a:rPr>
              <a:t>- </a:t>
            </a:r>
            <a:r>
              <a:rPr lang="en-US" sz="1400" b="1" dirty="0">
                <a:solidFill>
                  <a:srgbClr val="002060"/>
                </a:solidFill>
              </a:rPr>
              <a:t>Mayo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 smtClean="0">
              <a:solidFill>
                <a:srgbClr val="002060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2060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1" dirty="0" err="1">
                <a:solidFill>
                  <a:srgbClr val="002060"/>
                </a:solidFill>
              </a:rPr>
              <a:t>Selección</a:t>
            </a:r>
            <a:r>
              <a:rPr lang="en-US" sz="1400" b="1" dirty="0">
                <a:solidFill>
                  <a:srgbClr val="002060"/>
                </a:solidFill>
              </a:rPr>
              <a:t>: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dirty="0" err="1">
                <a:solidFill>
                  <a:srgbClr val="002060"/>
                </a:solidFill>
              </a:rPr>
              <a:t>Reservas</a:t>
            </a:r>
            <a:r>
              <a:rPr lang="en-US" sz="1400" dirty="0">
                <a:solidFill>
                  <a:srgbClr val="002060"/>
                </a:solidFill>
              </a:rPr>
              <a:t>: </a:t>
            </a:r>
            <a:r>
              <a:rPr lang="en-US" sz="1400" b="1" dirty="0">
                <a:solidFill>
                  <a:srgbClr val="002060"/>
                </a:solidFill>
              </a:rPr>
              <a:t>Junio</a:t>
            </a:r>
            <a:r>
              <a:rPr lang="en-US" sz="1400" dirty="0">
                <a:solidFill>
                  <a:srgbClr val="002060"/>
                </a:solidFill>
              </a:rPr>
              <a:t>- </a:t>
            </a:r>
            <a:r>
              <a:rPr lang="en-US" sz="1400" b="1" dirty="0" err="1">
                <a:solidFill>
                  <a:srgbClr val="002060"/>
                </a:solidFill>
              </a:rPr>
              <a:t>Septiembre</a:t>
            </a:r>
            <a:endParaRPr lang="en-US" sz="1400" b="1" dirty="0">
              <a:solidFill>
                <a:srgbClr val="002060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2060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1" dirty="0" err="1">
                <a:solidFill>
                  <a:srgbClr val="002060"/>
                </a:solidFill>
              </a:rPr>
              <a:t>Periodo</a:t>
            </a:r>
            <a:r>
              <a:rPr lang="en-US" sz="1400" b="1" dirty="0">
                <a:solidFill>
                  <a:srgbClr val="002060"/>
                </a:solidFill>
              </a:rPr>
              <a:t> de </a:t>
            </a:r>
            <a:r>
              <a:rPr lang="en-US" sz="1400" b="1" dirty="0" err="1">
                <a:solidFill>
                  <a:srgbClr val="002060"/>
                </a:solidFill>
              </a:rPr>
              <a:t>prácticas</a:t>
            </a:r>
            <a:r>
              <a:rPr lang="en-US" sz="1400" b="1" dirty="0" smtClean="0">
                <a:solidFill>
                  <a:srgbClr val="002060"/>
                </a:solidFill>
              </a:rPr>
              <a:t>:</a:t>
            </a:r>
            <a:endParaRPr lang="en-US" sz="1400" b="1" dirty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dirty="0">
                <a:solidFill>
                  <a:srgbClr val="002060"/>
                </a:solidFill>
              </a:rPr>
              <a:t>1 </a:t>
            </a:r>
            <a:r>
              <a:rPr lang="en-US" sz="1400" dirty="0" err="1">
                <a:solidFill>
                  <a:srgbClr val="002060"/>
                </a:solidFill>
              </a:rPr>
              <a:t>Octubre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smtClean="0">
                <a:solidFill>
                  <a:srgbClr val="002060"/>
                </a:solidFill>
              </a:rPr>
              <a:t>2021 </a:t>
            </a:r>
            <a:r>
              <a:rPr lang="en-US" sz="1400" dirty="0">
                <a:solidFill>
                  <a:srgbClr val="002060"/>
                </a:solidFill>
              </a:rPr>
              <a:t>- 28 </a:t>
            </a:r>
            <a:r>
              <a:rPr lang="en-US" sz="1400" dirty="0" err="1">
                <a:solidFill>
                  <a:srgbClr val="002060"/>
                </a:solidFill>
              </a:rPr>
              <a:t>Febrero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smtClean="0">
                <a:solidFill>
                  <a:srgbClr val="002060"/>
                </a:solidFill>
              </a:rPr>
              <a:t>2022</a:t>
            </a:r>
            <a:endParaRPr lang="en-US" sz="1400" dirty="0">
              <a:solidFill>
                <a:srgbClr val="002060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22D265F-9746-4651-9124-9EA40A1414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849" y="1436573"/>
            <a:ext cx="6313150" cy="3984860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8" name="CuadroTexto 3">
            <a:extLst>
              <a:ext uri="{FF2B5EF4-FFF2-40B4-BE49-F238E27FC236}">
                <a16:creationId xmlns:a16="http://schemas.microsoft.com/office/drawing/2014/main" id="{515E4FF0-453F-44A1-AC30-E0DC56156DC9}"/>
              </a:ext>
            </a:extLst>
          </p:cNvPr>
          <p:cNvSpPr txBox="1"/>
          <p:nvPr/>
        </p:nvSpPr>
        <p:spPr>
          <a:xfrm>
            <a:off x="3106285" y="1777042"/>
            <a:ext cx="2645268" cy="31415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b="1" dirty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</a:rPr>
              <a:t>Solicitudes </a:t>
            </a:r>
            <a:r>
              <a:rPr lang="en-US" sz="1400" b="1" dirty="0" err="1" smtClean="0">
                <a:solidFill>
                  <a:schemeClr val="accent2">
                    <a:lumMod val="75000"/>
                  </a:schemeClr>
                </a:solidFill>
              </a:rPr>
              <a:t>Marzo</a:t>
            </a:r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</a:rPr>
              <a:t> 2022:</a:t>
            </a:r>
            <a:endParaRPr lang="en-US" sz="1400" b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b="1" dirty="0">
                <a:solidFill>
                  <a:srgbClr val="002060"/>
                </a:solidFill>
              </a:rPr>
              <a:t>Del</a:t>
            </a:r>
            <a:r>
              <a:rPr lang="en-US" sz="1400" dirty="0">
                <a:solidFill>
                  <a:srgbClr val="002060"/>
                </a:solidFill>
              </a:rPr>
              <a:t> </a:t>
            </a:r>
            <a:r>
              <a:rPr lang="en-US" sz="1400" b="1" dirty="0" smtClean="0">
                <a:solidFill>
                  <a:srgbClr val="002060"/>
                </a:solidFill>
              </a:rPr>
              <a:t>2 </a:t>
            </a:r>
            <a:r>
              <a:rPr lang="en-US" sz="1400" b="1" dirty="0">
                <a:solidFill>
                  <a:srgbClr val="002060"/>
                </a:solidFill>
              </a:rPr>
              <a:t>de </a:t>
            </a:r>
            <a:r>
              <a:rPr lang="en-US" sz="1400" b="1" dirty="0" err="1" smtClean="0">
                <a:solidFill>
                  <a:srgbClr val="002060"/>
                </a:solidFill>
              </a:rPr>
              <a:t>agosto</a:t>
            </a:r>
            <a:r>
              <a:rPr lang="en-US" sz="1400" b="1" dirty="0" smtClean="0">
                <a:solidFill>
                  <a:srgbClr val="002060"/>
                </a:solidFill>
              </a:rPr>
              <a:t> 2021</a:t>
            </a:r>
            <a:r>
              <a:rPr lang="en-US" sz="1400" dirty="0">
                <a:solidFill>
                  <a:srgbClr val="002060"/>
                </a:solidFill>
              </a:rPr>
              <a:t> (12:00, </a:t>
            </a:r>
            <a:r>
              <a:rPr lang="en-US" sz="1400" u="sng" dirty="0">
                <a:solidFill>
                  <a:srgbClr val="002060"/>
                </a:solidFill>
              </a:rPr>
              <a:t>midday</a:t>
            </a:r>
            <a:r>
              <a:rPr lang="en-US" sz="1400" dirty="0">
                <a:solidFill>
                  <a:srgbClr val="002060"/>
                </a:solidFill>
              </a:rPr>
              <a:t>, Brussels time)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dirty="0">
                <a:solidFill>
                  <a:srgbClr val="002060"/>
                </a:solidFill>
              </a:rPr>
              <a:t>al </a:t>
            </a:r>
            <a:r>
              <a:rPr lang="en-US" sz="1400" b="1" dirty="0" smtClean="0">
                <a:solidFill>
                  <a:srgbClr val="002060"/>
                </a:solidFill>
              </a:rPr>
              <a:t>31 </a:t>
            </a:r>
            <a:r>
              <a:rPr lang="en-US" sz="1400" b="1" dirty="0">
                <a:solidFill>
                  <a:srgbClr val="002060"/>
                </a:solidFill>
              </a:rPr>
              <a:t>de </a:t>
            </a:r>
            <a:r>
              <a:rPr lang="en-US" sz="1400" b="1" dirty="0" err="1" smtClean="0">
                <a:solidFill>
                  <a:srgbClr val="002060"/>
                </a:solidFill>
              </a:rPr>
              <a:t>agosto</a:t>
            </a:r>
            <a:r>
              <a:rPr lang="en-US" sz="1400" b="1" dirty="0" smtClean="0">
                <a:solidFill>
                  <a:srgbClr val="002060"/>
                </a:solidFill>
              </a:rPr>
              <a:t> 2021</a:t>
            </a:r>
            <a:r>
              <a:rPr lang="en-US" sz="1400" dirty="0">
                <a:solidFill>
                  <a:srgbClr val="002060"/>
                </a:solidFill>
              </a:rPr>
              <a:t> (12:00, </a:t>
            </a:r>
            <a:r>
              <a:rPr lang="en-US" sz="1400" u="sng" dirty="0">
                <a:solidFill>
                  <a:srgbClr val="002060"/>
                </a:solidFill>
              </a:rPr>
              <a:t>midday</a:t>
            </a:r>
            <a:r>
              <a:rPr lang="en-US" sz="1400" dirty="0">
                <a:solidFill>
                  <a:srgbClr val="002060"/>
                </a:solidFill>
              </a:rPr>
              <a:t>, Brussels time)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b="1" dirty="0">
              <a:solidFill>
                <a:srgbClr val="002060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02060"/>
                </a:solidFill>
              </a:rPr>
              <a:t>Etapa de </a:t>
            </a:r>
            <a:r>
              <a:rPr lang="en-US" sz="1400" b="1" dirty="0" err="1">
                <a:solidFill>
                  <a:srgbClr val="002060"/>
                </a:solidFill>
              </a:rPr>
              <a:t>evaluación</a:t>
            </a:r>
            <a:endParaRPr lang="en-US" sz="1400" b="1" dirty="0">
              <a:solidFill>
                <a:srgbClr val="002060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b="1" dirty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dirty="0" err="1">
                <a:solidFill>
                  <a:srgbClr val="002060"/>
                </a:solidFill>
              </a:rPr>
              <a:t>Preselección</a:t>
            </a:r>
            <a:r>
              <a:rPr lang="en-US" sz="1400" dirty="0">
                <a:solidFill>
                  <a:srgbClr val="002060"/>
                </a:solidFill>
              </a:rPr>
              <a:t>: </a:t>
            </a:r>
            <a:r>
              <a:rPr lang="en-US" sz="1400" b="1" dirty="0" err="1" smtClean="0">
                <a:solidFill>
                  <a:srgbClr val="002060"/>
                </a:solidFill>
              </a:rPr>
              <a:t>Septiembre</a:t>
            </a:r>
            <a:r>
              <a:rPr lang="en-US" sz="1400" dirty="0" smtClean="0">
                <a:solidFill>
                  <a:srgbClr val="002060"/>
                </a:solidFill>
              </a:rPr>
              <a:t>- </a:t>
            </a:r>
            <a:r>
              <a:rPr lang="en-US" sz="1400" b="1" dirty="0" err="1" smtClean="0">
                <a:solidFill>
                  <a:srgbClr val="002060"/>
                </a:solidFill>
              </a:rPr>
              <a:t>Octubre</a:t>
            </a:r>
            <a:endParaRPr lang="en-US" sz="1400" dirty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dirty="0">
                <a:solidFill>
                  <a:srgbClr val="002060"/>
                </a:solidFill>
              </a:rPr>
              <a:t>ELIGIBILITY CHECK: </a:t>
            </a:r>
            <a:r>
              <a:rPr lang="en-US" sz="1400" b="1" dirty="0" err="1" smtClean="0">
                <a:solidFill>
                  <a:srgbClr val="002060"/>
                </a:solidFill>
              </a:rPr>
              <a:t>Noviembre</a:t>
            </a:r>
            <a:endParaRPr lang="en-US" sz="1400" b="1" dirty="0">
              <a:solidFill>
                <a:srgbClr val="002060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2060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1" dirty="0" err="1">
                <a:solidFill>
                  <a:srgbClr val="002060"/>
                </a:solidFill>
              </a:rPr>
              <a:t>Selección</a:t>
            </a:r>
            <a:r>
              <a:rPr lang="en-US" sz="1400" b="1" dirty="0">
                <a:solidFill>
                  <a:srgbClr val="002060"/>
                </a:solidFill>
              </a:rPr>
              <a:t>: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dirty="0" err="1">
                <a:solidFill>
                  <a:srgbClr val="002060"/>
                </a:solidFill>
              </a:rPr>
              <a:t>Reservas</a:t>
            </a:r>
            <a:r>
              <a:rPr lang="en-US" sz="1400" dirty="0">
                <a:solidFill>
                  <a:srgbClr val="002060"/>
                </a:solidFill>
              </a:rPr>
              <a:t>: </a:t>
            </a:r>
            <a:r>
              <a:rPr lang="en-US" sz="1400" b="1" dirty="0" err="1" smtClean="0">
                <a:solidFill>
                  <a:srgbClr val="002060"/>
                </a:solidFill>
              </a:rPr>
              <a:t>Diciembre</a:t>
            </a:r>
            <a:r>
              <a:rPr lang="en-US" sz="1400" b="1" dirty="0" smtClean="0">
                <a:solidFill>
                  <a:srgbClr val="002060"/>
                </a:solidFill>
              </a:rPr>
              <a:t> </a:t>
            </a:r>
            <a:r>
              <a:rPr lang="en-US" sz="1400" dirty="0" smtClean="0">
                <a:solidFill>
                  <a:srgbClr val="002060"/>
                </a:solidFill>
              </a:rPr>
              <a:t>-</a:t>
            </a:r>
            <a:r>
              <a:rPr lang="en-US" sz="1400" dirty="0">
                <a:solidFill>
                  <a:srgbClr val="002060"/>
                </a:solidFill>
              </a:rPr>
              <a:t> </a:t>
            </a:r>
            <a:r>
              <a:rPr lang="en-US" sz="1400" b="1" dirty="0" err="1" smtClean="0">
                <a:solidFill>
                  <a:srgbClr val="002060"/>
                </a:solidFill>
              </a:rPr>
              <a:t>Febrero</a:t>
            </a:r>
            <a:endParaRPr lang="en-US" sz="1400" b="1" dirty="0">
              <a:solidFill>
                <a:srgbClr val="002060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2060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1" dirty="0" err="1">
                <a:solidFill>
                  <a:srgbClr val="002060"/>
                </a:solidFill>
              </a:rPr>
              <a:t>Periodo</a:t>
            </a:r>
            <a:r>
              <a:rPr lang="en-US" sz="1400" b="1" dirty="0">
                <a:solidFill>
                  <a:srgbClr val="002060"/>
                </a:solidFill>
              </a:rPr>
              <a:t> de </a:t>
            </a:r>
            <a:r>
              <a:rPr lang="en-US" sz="1400" b="1" dirty="0" err="1">
                <a:solidFill>
                  <a:srgbClr val="002060"/>
                </a:solidFill>
              </a:rPr>
              <a:t>prácticas</a:t>
            </a:r>
            <a:r>
              <a:rPr lang="en-US" sz="1400" b="1" dirty="0" smtClean="0">
                <a:solidFill>
                  <a:srgbClr val="002060"/>
                </a:solidFill>
              </a:rPr>
              <a:t>:</a:t>
            </a:r>
            <a:endParaRPr lang="en-US" sz="1400" b="1" dirty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dirty="0">
                <a:solidFill>
                  <a:srgbClr val="002060"/>
                </a:solidFill>
              </a:rPr>
              <a:t>1 </a:t>
            </a:r>
            <a:r>
              <a:rPr lang="en-US" sz="1400" dirty="0" err="1" smtClean="0">
                <a:solidFill>
                  <a:srgbClr val="002060"/>
                </a:solidFill>
              </a:rPr>
              <a:t>Marzo</a:t>
            </a:r>
            <a:r>
              <a:rPr lang="en-US" sz="1400" dirty="0" smtClean="0">
                <a:solidFill>
                  <a:srgbClr val="002060"/>
                </a:solidFill>
              </a:rPr>
              <a:t> 2022 </a:t>
            </a:r>
            <a:r>
              <a:rPr lang="en-US" sz="1400" dirty="0">
                <a:solidFill>
                  <a:srgbClr val="002060"/>
                </a:solidFill>
              </a:rPr>
              <a:t>- </a:t>
            </a:r>
            <a:r>
              <a:rPr lang="en-US" sz="1400" dirty="0" smtClean="0">
                <a:solidFill>
                  <a:srgbClr val="002060"/>
                </a:solidFill>
              </a:rPr>
              <a:t>31 Julio 2022</a:t>
            </a:r>
            <a:endParaRPr lang="en-US" sz="1400" dirty="0">
              <a:solidFill>
                <a:srgbClr val="002060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1317132" y="1067241"/>
            <a:ext cx="5089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solidFill>
                  <a:schemeClr val="accent2">
                    <a:lumMod val="75000"/>
                  </a:schemeClr>
                </a:solidFill>
              </a:rPr>
              <a:t>FECHAS A TENER EN CUENTA</a:t>
            </a:r>
            <a:endParaRPr lang="fr-BE" b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31765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783</Words>
  <Application>Microsoft Office PowerPoint</Application>
  <PresentationFormat>Widescreen</PresentationFormat>
  <Paragraphs>106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Aharoni</vt:lpstr>
      <vt:lpstr>Arial</vt:lpstr>
      <vt:lpstr>Calibri</vt:lpstr>
      <vt:lpstr>Calibri Light</vt:lpstr>
      <vt:lpstr>Wingdings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CAST</vt:lpstr>
      <vt:lpstr>¡Gracias, y suerte! Nos vemos por Bruselas 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Otero Barderas Isabel</dc:creator>
  <cp:lastModifiedBy>OTERO BARDERAS Isabel (SG-EXT)</cp:lastModifiedBy>
  <cp:revision>9</cp:revision>
  <dcterms:created xsi:type="dcterms:W3CDTF">2020-01-18T18:06:32Z</dcterms:created>
  <dcterms:modified xsi:type="dcterms:W3CDTF">2021-11-11T11:25:11Z</dcterms:modified>
</cp:coreProperties>
</file>